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4"/>
  </p:handoutMasterIdLst>
  <p:sldIdLst>
    <p:sldId id="256" r:id="rId3"/>
    <p:sldId id="353" r:id="rId4"/>
    <p:sldId id="354" r:id="rId5"/>
    <p:sldId id="387" r:id="rId6"/>
    <p:sldId id="388" r:id="rId7"/>
    <p:sldId id="389" r:id="rId8"/>
    <p:sldId id="422" r:id="rId9"/>
    <p:sldId id="423" r:id="rId10"/>
    <p:sldId id="424" r:id="rId11"/>
    <p:sldId id="425" r:id="rId12"/>
    <p:sldId id="462" r:id="rId13"/>
    <p:sldId id="461" r:id="rId14"/>
    <p:sldId id="463" r:id="rId15"/>
    <p:sldId id="464" r:id="rId16"/>
    <p:sldId id="426" r:id="rId17"/>
    <p:sldId id="427" r:id="rId18"/>
    <p:sldId id="428" r:id="rId19"/>
    <p:sldId id="509" r:id="rId20"/>
    <p:sldId id="510" r:id="rId21"/>
    <p:sldId id="511" r:id="rId2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rkeu"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356"/>
    <a:srgbClr val="023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29" autoAdjust="0"/>
    <p:restoredTop sz="94660"/>
  </p:normalViewPr>
  <p:slideViewPr>
    <p:cSldViewPr snapToGrid="0">
      <p:cViewPr varScale="1">
        <p:scale>
          <a:sx n="74" d="100"/>
          <a:sy n="74" d="100"/>
        </p:scale>
        <p:origin x="-948" y="-90"/>
      </p:cViewPr>
      <p:guideLst>
        <p:guide orient="horz" pos="218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F35207D5-066A-4DF7-8D5B-AF52E57AB068}" type="datetimeFigureOut">
              <a:rPr lang="en-US" smtClean="0"/>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9BD48D61-BCB9-4430-BD00-55B55E731451}"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BFCCB-79B3-45C9-887E-C71F742E59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3DBFCCB-79B3-45C9-887E-C71F742E59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3DBFCCB-79B3-45C9-887E-C71F742E59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3DBFCCB-79B3-45C9-887E-C71F742E59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3DBFCCB-79B3-45C9-887E-C71F742E59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3DBFCCB-79B3-45C9-887E-C71F742E59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3DBFCCB-79B3-45C9-887E-C71F742E59F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BFCCB-79B3-45C9-887E-C71F742E59F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BFCCB-79B3-45C9-887E-C71F742E59F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3DBFCCB-79B3-45C9-887E-C71F742E59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3DBFCCB-79B3-45C9-887E-C71F742E59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3370-F7A4-49C7-85C1-BB5948AD1E1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FCCB-79B3-45C9-887E-C71F742E59F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73370-F7A4-49C7-85C1-BB5948AD1E1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086485" y="2373630"/>
            <a:ext cx="10019030" cy="1889760"/>
          </a:xfrm>
        </p:spPr>
        <p:txBody>
          <a:bodyPr>
            <a:normAutofit/>
          </a:bodyPr>
          <a:lstStyle/>
          <a:p>
            <a:pPr algn="ctr" fontAlgn="auto">
              <a:lnSpc>
                <a:spcPct val="100000"/>
              </a:lnSpc>
              <a:spcBef>
                <a:spcPts val="0"/>
              </a:spcBef>
            </a:pPr>
            <a:r>
              <a:rPr lang="en-US" sz="3200" b="1" dirty="0" err="1">
                <a:latin typeface="Arial" panose="020B0604020202020204" pitchFamily="34" charset="0"/>
                <a:cs typeface="Arial" panose="020B0604020202020204" pitchFamily="34" charset="0"/>
              </a:rPr>
              <a:t>RAPAT UMUM PEMEGANG SAHAM TAHUNAN</a:t>
            </a:r>
            <a:endParaRPr lang="en-US" sz="32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3200" b="1" dirty="0" err="1">
                <a:latin typeface="Arial" panose="020B0604020202020204" pitchFamily="34" charset="0"/>
                <a:cs typeface="Arial" panose="020B0604020202020204" pitchFamily="34" charset="0"/>
              </a:rPr>
              <a:t>TAHUN BUKU 2019</a:t>
            </a:r>
            <a:endParaRPr lang="en-US" sz="2800" b="1" dirty="0" err="1">
              <a:latin typeface="Arial" panose="020B0604020202020204" pitchFamily="34" charset="0"/>
              <a:cs typeface="Arial" panose="020B0604020202020204" pitchFamily="34" charset="0"/>
            </a:endParaRPr>
          </a:p>
          <a:p>
            <a:pPr algn="ctr" fontAlgn="auto">
              <a:lnSpc>
                <a:spcPct val="30000"/>
              </a:lnSpc>
              <a:spcBef>
                <a:spcPts val="0"/>
              </a:spcBef>
            </a:pPr>
            <a:endParaRPr lang="en-US" sz="28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2800" dirty="0" err="1">
                <a:latin typeface="Arial" panose="020B0604020202020204" pitchFamily="34" charset="0"/>
                <a:cs typeface="Arial" panose="020B0604020202020204" pitchFamily="34" charset="0"/>
              </a:rPr>
              <a:t>PT Asuransi Jasa Tania Tbk</a:t>
            </a:r>
            <a:endParaRPr lang="en-US" sz="28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130665" y="952500"/>
            <a:ext cx="2418715" cy="6597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241425" y="167513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10. KEPUTUSAN</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548765" y="2159635"/>
            <a:ext cx="9385300" cy="126111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buFont typeface="+mj-lt"/>
              <a:tabLst>
                <a:tab pos="1371600" algn="l"/>
              </a:tabLst>
            </a:pPr>
            <a:r>
              <a:rPr lang="en-US" sz="1600" dirty="0" err="1">
                <a:latin typeface="Arial" panose="020B0604020202020204" pitchFamily="34" charset="0"/>
                <a:cs typeface="Arial" panose="020B0604020202020204" pitchFamily="34" charset="0"/>
              </a:rPr>
              <a:t>Semua keputusan diambil berdasarkan musyawarah untuk mufakat. Dalam hal keputusan berdasarkan musyawarah untuk mufakat tidak tercapai, maka keputusan diambil jika disetujui oleh lebih dari ½ (satu per dua) bagian dari jumlah seluruh Saham dengan hak suara yang sah yang hadir  dalam  Rapat.</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2" name="Subtitle 3"/>
          <p:cNvSpPr>
            <a:spLocks noGrp="1"/>
          </p:cNvSpPr>
          <p:nvPr/>
        </p:nvSpPr>
        <p:spPr>
          <a:xfrm>
            <a:off x="1241425" y="141478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11. PEMUNGUTAN SUARA</a:t>
            </a:r>
            <a:endParaRPr lang="en-US" sz="2200" b="1" dirty="0" err="1">
              <a:latin typeface="Arial" panose="020B0604020202020204" pitchFamily="34" charset="0"/>
              <a:cs typeface="Arial" panose="020B0604020202020204" pitchFamily="34" charset="0"/>
            </a:endParaRPr>
          </a:p>
        </p:txBody>
      </p:sp>
      <p:sp>
        <p:nvSpPr>
          <p:cNvPr id="3" name="Subtitle 3"/>
          <p:cNvSpPr>
            <a:spLocks noGrp="1"/>
          </p:cNvSpPr>
          <p:nvPr/>
        </p:nvSpPr>
        <p:spPr>
          <a:xfrm>
            <a:off x="1548765" y="1855470"/>
            <a:ext cx="9385300" cy="4481195"/>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buFont typeface="+mj-lt"/>
              <a:tabLst>
                <a:tab pos="1371600" algn="l"/>
              </a:tabLst>
            </a:pPr>
            <a:r>
              <a:rPr lang="en-US" sz="1600" dirty="0" err="1">
                <a:latin typeface="Arial" panose="020B0604020202020204" pitchFamily="34" charset="0"/>
                <a:cs typeface="Arial" panose="020B0604020202020204" pitchFamily="34" charset="0"/>
              </a:rPr>
              <a:t>Pemungutan  suara untuk  semua  mata  acara  Rapat dilakukan secara  terbuka dengan  cara mengangkat  tangan  atau  memberikan  suara  melalui  platform eASY.KSEI dengan prosedur sebagai berikut:</a:t>
            </a:r>
            <a:endParaRPr lang="en-US" sz="1600" dirty="0" err="1">
              <a:latin typeface="Arial" panose="020B0604020202020204" pitchFamily="34" charset="0"/>
              <a:cs typeface="Arial" panose="020B0604020202020204" pitchFamily="34" charset="0"/>
            </a:endParaRPr>
          </a:p>
          <a:p>
            <a:pPr algn="just" defTabSz="914400" fontAlgn="auto">
              <a:lnSpc>
                <a:spcPct val="45000"/>
              </a:lnSpc>
              <a:spcBef>
                <a:spcPts val="0"/>
              </a:spcBef>
              <a:spcAft>
                <a:spcPts val="0"/>
              </a:spcAft>
              <a:buFont typeface="+mj-lt"/>
              <a:tabLst>
                <a:tab pos="1371600" algn="l"/>
              </a:tabLst>
            </a:pP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a:tabLst>
                <a:tab pos="1371600" algn="l"/>
              </a:tabLst>
            </a:pPr>
            <a:r>
              <a:rPr lang="en-US" sz="1600" dirty="0" err="1">
                <a:latin typeface="Arial" panose="020B0604020202020204" pitchFamily="34" charset="0"/>
                <a:cs typeface="Arial" panose="020B0604020202020204" pitchFamily="34" charset="0"/>
              </a:rPr>
              <a:t>Setiap  saham  memberikan  hak  kepada  pemegangnya  untuk  mengeluarkan 1 (satu) suara. Apabila seorang Pemegang Saham memiliki lebih dari 1 (satu) saham, maka ia hanya  diminta  untuk  memberikan  suara 1 (satu)  kali  dan  suaranya  itu  mewakili seluruh saham yang dimilikinya atau diwakilinya.</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a:tabLst>
                <a:tab pos="1371600" algn="l"/>
              </a:tabLst>
            </a:pPr>
            <a:r>
              <a:rPr lang="en-US" sz="1600" dirty="0" err="1">
                <a:latin typeface="Arial" panose="020B0604020202020204" pitchFamily="34" charset="0"/>
                <a:cs typeface="Arial" panose="020B0604020202020204" pitchFamily="34" charset="0"/>
              </a:rPr>
              <a:t>Untuk  seluruh  Mata  Acara  Rapat  berlaku  ketentuan  kuorum sebagaimana diatur dalam  Pasal  86 ayat (1) Undang-undang No. 40 tahun 2007 tentang Perseroan Terbatas (”UUPT”), Pasal 41  ayat (1) Peraturan OJK Nomor 15/POJK.04/2020 tentang Rencana dan Penyelenggaraan Rapat Umum Pemegang Saham Perusahaan Terbuka (selanjutnya disebut  POJK No. </a:t>
            </a:r>
            <a:r>
              <a:rPr lang="en-US" sz="1600" dirty="0">
                <a:latin typeface="Arial" panose="020B0604020202020204" pitchFamily="34" charset="0"/>
                <a:cs typeface="Arial" panose="020B0604020202020204" pitchFamily="34" charset="0"/>
              </a:rPr>
              <a:t>32/2014), </a:t>
            </a:r>
            <a:r>
              <a:rPr lang="en-US" sz="1600" dirty="0" err="1">
                <a:latin typeface="Arial" panose="020B0604020202020204" pitchFamily="34" charset="0"/>
                <a:cs typeface="Arial" panose="020B0604020202020204" pitchFamily="34" charset="0"/>
              </a:rPr>
              <a:t>Pasal</a:t>
            </a:r>
            <a:r>
              <a:rPr lang="en-US" sz="1600" dirty="0">
                <a:latin typeface="Arial" panose="020B0604020202020204" pitchFamily="34" charset="0"/>
                <a:cs typeface="Arial" panose="020B0604020202020204" pitchFamily="34" charset="0"/>
              </a:rPr>
              <a:t> 14 </a:t>
            </a:r>
            <a:r>
              <a:rPr lang="en-US" sz="1600" dirty="0" err="1">
                <a:latin typeface="Arial" panose="020B0604020202020204" pitchFamily="34" charset="0"/>
                <a:cs typeface="Arial" panose="020B0604020202020204" pitchFamily="34" charset="0"/>
              </a:rPr>
              <a:t>ayat</a:t>
            </a:r>
            <a:r>
              <a:rPr lang="en-US" sz="1600" dirty="0">
                <a:latin typeface="Arial" panose="020B0604020202020204" pitchFamily="34" charset="0"/>
                <a:cs typeface="Arial" panose="020B0604020202020204" pitchFamily="34" charset="0"/>
              </a:rPr>
              <a:t> (1a), (2a),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(4a) </a:t>
            </a:r>
            <a:r>
              <a:rPr lang="en-US" sz="1600" dirty="0" err="1">
                <a:latin typeface="Arial" panose="020B0604020202020204" pitchFamily="34" charset="0"/>
                <a:cs typeface="Arial" panose="020B0604020202020204" pitchFamily="34" charset="0"/>
              </a:rPr>
              <a:t>Anggaran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Dasar</a:t>
            </a:r>
            <a:r>
              <a:rPr lang="en-US" sz="1600" dirty="0">
                <a:latin typeface="Arial" panose="020B0604020202020204" pitchFamily="34" charset="0"/>
                <a:cs typeface="Arial" panose="020B0604020202020204" pitchFamily="34" charset="0"/>
              </a:rPr>
              <a:t>  Perseroan,  </a:t>
            </a:r>
            <a:r>
              <a:rPr lang="en-US" sz="1600" dirty="0" err="1" smtClean="0">
                <a:latin typeface="Arial" panose="020B0604020202020204" pitchFamily="34" charset="0"/>
                <a:cs typeface="Arial" panose="020B0604020202020204" pitchFamily="34" charset="0"/>
              </a:rPr>
              <a:t>yaitu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bahwa</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adalah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apabila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dihadiri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oleh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kuasanya</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sah</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diwakili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lebih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dari</a:t>
            </a:r>
            <a:r>
              <a:rPr lang="en-US" sz="1600" dirty="0">
                <a:latin typeface="Arial" panose="020B0604020202020204" pitchFamily="34" charset="0"/>
                <a:cs typeface="Arial" panose="020B0604020202020204" pitchFamily="34" charset="0"/>
              </a:rPr>
              <a:t> ½(</a:t>
            </a:r>
            <a:r>
              <a:rPr lang="en-US" sz="1600" dirty="0" err="1">
                <a:latin typeface="Arial" panose="020B0604020202020204" pitchFamily="34" charset="0"/>
                <a:cs typeface="Arial" panose="020B0604020202020204" pitchFamily="34" charset="0"/>
              </a:rPr>
              <a:t>satu</a:t>
            </a:r>
            <a:r>
              <a:rPr lang="en-US" sz="1600" dirty="0">
                <a:latin typeface="Arial" panose="020B0604020202020204" pitchFamily="34" charset="0"/>
                <a:cs typeface="Arial" panose="020B0604020202020204" pitchFamily="34" charset="0"/>
              </a:rPr>
              <a:t>  per  </a:t>
            </a:r>
            <a:r>
              <a:rPr lang="en-US" sz="1600" dirty="0" err="1">
                <a:latin typeface="Arial" panose="020B0604020202020204" pitchFamily="34" charset="0"/>
                <a:cs typeface="Arial" panose="020B0604020202020204" pitchFamily="34" charset="0"/>
              </a:rPr>
              <a:t>dua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bagian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jumlah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seluruh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telah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ditempatkan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oleh</a:t>
            </a:r>
            <a:r>
              <a:rPr lang="en-US" sz="1600" dirty="0">
                <a:latin typeface="Arial" panose="020B0604020202020204" pitchFamily="34" charset="0"/>
                <a:cs typeface="Arial" panose="020B0604020202020204" pitchFamily="34" charset="0"/>
              </a:rPr>
              <a:t> Perseroan </a:t>
            </a:r>
            <a:r>
              <a:rPr lang="en-US" sz="1600" dirty="0" err="1">
                <a:latin typeface="Arial" panose="020B0604020202020204" pitchFamily="34" charset="0"/>
                <a:cs typeface="Arial" panose="020B0604020202020204" pitchFamily="34" charset="0"/>
              </a:rPr>
              <a:t>dengan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suara</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yang </a:t>
            </a:r>
            <a:r>
              <a:rPr lang="en-US" sz="1600" dirty="0" err="1">
                <a:latin typeface="Arial" panose="020B0604020202020204" pitchFamily="34" charset="0"/>
                <a:cs typeface="Arial" panose="020B0604020202020204" pitchFamily="34" charset="0"/>
              </a:rPr>
              <a:t>sah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kecuali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ditentukan</a:t>
            </a:r>
            <a:r>
              <a:rPr lang="en-US" sz="1600" dirty="0">
                <a:latin typeface="Arial" panose="020B0604020202020204" pitchFamily="34" charset="0"/>
                <a:cs typeface="Arial" panose="020B0604020202020204" pitchFamily="34" charset="0"/>
              </a:rPr>
              <a:t> lain </a:t>
            </a:r>
            <a:r>
              <a:rPr lang="en-US" sz="1600" dirty="0" err="1">
                <a:latin typeface="Arial" panose="020B0604020202020204" pitchFamily="34" charset="0"/>
                <a:cs typeface="Arial" panose="020B0604020202020204" pitchFamily="34" charset="0"/>
              </a:rPr>
              <a:t>dalam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peraturan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perundang-undangan</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berlaku</a:t>
            </a:r>
            <a:r>
              <a:rPr 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2" name="Subtitle 3"/>
          <p:cNvSpPr>
            <a:spLocks noGrp="1"/>
          </p:cNvSpPr>
          <p:nvPr/>
        </p:nvSpPr>
        <p:spPr>
          <a:xfrm>
            <a:off x="1241425" y="141478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solidFill>
                  <a:schemeClr val="bg2">
                    <a:lumMod val="75000"/>
                  </a:schemeClr>
                </a:solidFill>
                <a:latin typeface="Arial" panose="020B0604020202020204" pitchFamily="34" charset="0"/>
                <a:cs typeface="Arial" panose="020B0604020202020204" pitchFamily="34" charset="0"/>
              </a:rPr>
              <a:t>11. PEMUNGUTAN SUARA</a:t>
            </a:r>
            <a:endParaRPr lang="en-US" sz="2200" b="1" dirty="0" err="1">
              <a:solidFill>
                <a:schemeClr val="bg2">
                  <a:lumMod val="75000"/>
                </a:schemeClr>
              </a:solidFill>
              <a:latin typeface="Arial" panose="020B0604020202020204" pitchFamily="34" charset="0"/>
              <a:cs typeface="Arial" panose="020B0604020202020204" pitchFamily="34" charset="0"/>
            </a:endParaRPr>
          </a:p>
        </p:txBody>
      </p:sp>
      <p:sp>
        <p:nvSpPr>
          <p:cNvPr id="3" name="Subtitle 3"/>
          <p:cNvSpPr>
            <a:spLocks noGrp="1"/>
          </p:cNvSpPr>
          <p:nvPr/>
        </p:nvSpPr>
        <p:spPr>
          <a:xfrm>
            <a:off x="1532890" y="1849120"/>
            <a:ext cx="9385300" cy="4603750"/>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defTabSz="914400" fontAlgn="auto">
              <a:lnSpc>
                <a:spcPct val="115000"/>
              </a:lnSpc>
              <a:spcBef>
                <a:spcPts val="0"/>
              </a:spcBef>
              <a:spcAft>
                <a:spcPts val="0"/>
              </a:spcAft>
              <a:buFont typeface="+mj-lt"/>
              <a:buAutoNum type="alphaLcPeriod" startAt="3"/>
              <a:tabLst>
                <a:tab pos="1371600" algn="l"/>
              </a:tabLst>
            </a:pPr>
            <a:r>
              <a:rPr lang="en-US" sz="1600" dirty="0" err="1">
                <a:latin typeface="Arial" panose="020B0604020202020204" pitchFamily="34" charset="0"/>
                <a:cs typeface="Arial" panose="020B0604020202020204" pitchFamily="34" charset="0"/>
              </a:rPr>
              <a:t>Pemungutan  suara  untuk  Pemegang  Saham  atau  kuasanya  dalam  Rapat  dengan ketentuan sebagai berikut: </a:t>
            </a:r>
            <a:endParaRPr lang="en-US" sz="1600" dirty="0" err="1">
              <a:latin typeface="Arial" panose="020B0604020202020204" pitchFamily="34" charset="0"/>
              <a:cs typeface="Arial" panose="020B0604020202020204" pitchFamily="34" charset="0"/>
            </a:endParaRPr>
          </a:p>
          <a:p>
            <a:pPr marL="685165" indent="-342265" algn="just" defTabSz="914400" fontAlgn="auto">
              <a:lnSpc>
                <a:spcPct val="115000"/>
              </a:lnSpc>
              <a:spcBef>
                <a:spcPts val="0"/>
              </a:spcBef>
              <a:spcAft>
                <a:spcPts val="0"/>
              </a:spcAft>
              <a:buFont typeface="+mj-lt"/>
              <a:buAutoNum type="arabicParenR"/>
              <a:tabLst>
                <a:tab pos="1371600" algn="l"/>
              </a:tabLst>
            </a:pPr>
            <a:r>
              <a:rPr lang="en-US" sz="1600" dirty="0" err="1">
                <a:latin typeface="Arial" panose="020B0604020202020204" pitchFamily="34" charset="0"/>
                <a:cs typeface="Arial" panose="020B0604020202020204" pitchFamily="34" charset="0"/>
              </a:rPr>
              <a:t>Bagi Pemegang Saham yang memberikan kuasa melalui e-Proxy dalam platform eASY.KSEI,   perhitungan   suara   akan   dilakukan   berdasarkan   suara   yang diberikan  oleh  Kuasa  Independen  mewakili  Pemegang  Saham  melalui  platform eASY.KSEI.</a:t>
            </a:r>
            <a:endParaRPr lang="en-US" sz="1600" dirty="0" err="1">
              <a:latin typeface="Arial" panose="020B0604020202020204" pitchFamily="34" charset="0"/>
              <a:cs typeface="Arial" panose="020B0604020202020204" pitchFamily="34" charset="0"/>
            </a:endParaRPr>
          </a:p>
          <a:p>
            <a:pPr marL="685165" indent="-342265" algn="just" defTabSz="914400" fontAlgn="auto">
              <a:lnSpc>
                <a:spcPct val="115000"/>
              </a:lnSpc>
              <a:spcBef>
                <a:spcPts val="0"/>
              </a:spcBef>
              <a:spcAft>
                <a:spcPts val="0"/>
              </a:spcAft>
              <a:buFont typeface="+mj-lt"/>
              <a:buAutoNum type="arabicParenR"/>
              <a:tabLst>
                <a:tab pos="1371600" algn="l"/>
              </a:tabLst>
            </a:pPr>
            <a:r>
              <a:rPr lang="en-US" sz="1600" dirty="0" err="1">
                <a:latin typeface="Arial" panose="020B0604020202020204" pitchFamily="34" charset="0"/>
                <a:cs typeface="Arial" panose="020B0604020202020204" pitchFamily="34" charset="0"/>
              </a:rPr>
              <a:t>Bagi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Kuasanya</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sah</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memberikan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melalui</a:t>
            </a:r>
            <a:r>
              <a:rPr lang="en-US" sz="1600" dirty="0">
                <a:latin typeface="Arial" panose="020B0604020202020204" pitchFamily="34" charset="0"/>
                <a:cs typeface="Arial" panose="020B0604020202020204" pitchFamily="34" charset="0"/>
              </a:rPr>
              <a:t> platform </a:t>
            </a:r>
            <a:r>
              <a:rPr lang="en-US" sz="1600" dirty="0" err="1">
                <a:latin typeface="Arial" panose="020B0604020202020204" pitchFamily="34" charset="0"/>
                <a:cs typeface="Arial" panose="020B0604020202020204" pitchFamily="34" charset="0"/>
              </a:rPr>
              <a:t>eASY.KSEI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hadir</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secara</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 </a:t>
            </a:r>
            <a:r>
              <a:rPr lang="en-US" sz="1600" dirty="0" smtClean="0">
                <a:latin typeface="Arial" panose="020B0604020202020204" pitchFamily="34" charset="0"/>
                <a:cs typeface="Arial" panose="020B0604020202020204" pitchFamily="34" charset="0"/>
              </a:rPr>
              <a:t>Person (</a:t>
            </a:r>
            <a:r>
              <a:rPr lang="en-US" sz="1600" dirty="0" err="1">
                <a:latin typeface="Arial" panose="020B0604020202020204" pitchFamily="34" charset="0"/>
                <a:cs typeface="Arial" panose="020B0604020202020204" pitchFamily="34" charset="0"/>
              </a:rPr>
              <a:t>fisik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dan</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telah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melakukan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registrasi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pada</a:t>
            </a:r>
            <a:r>
              <a:rPr lang="en-US" sz="1600" dirty="0">
                <a:latin typeface="Arial" panose="020B0604020202020204" pitchFamily="34" charset="0"/>
                <a:cs typeface="Arial" panose="020B0604020202020204" pitchFamily="34" charset="0"/>
              </a:rPr>
              <a:t> Biro  </a:t>
            </a:r>
            <a:r>
              <a:rPr lang="en-US" sz="1600" dirty="0" err="1">
                <a:latin typeface="Arial" panose="020B0604020202020204" pitchFamily="34" charset="0"/>
                <a:cs typeface="Arial" panose="020B0604020202020204" pitchFamily="34" charset="0"/>
              </a:rPr>
              <a:t>Administrasi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Efek</a:t>
            </a:r>
            <a:r>
              <a:rPr lang="en-US" sz="1600" dirty="0">
                <a:latin typeface="Arial" panose="020B0604020202020204" pitchFamily="34" charset="0"/>
                <a:cs typeface="Arial" panose="020B0604020202020204" pitchFamily="34" charset="0"/>
              </a:rPr>
              <a:t> di  </a:t>
            </a:r>
            <a:r>
              <a:rPr lang="en-US" sz="1600" dirty="0" err="1">
                <a:latin typeface="Arial" panose="020B0604020202020204" pitchFamily="34" charset="0"/>
                <a:cs typeface="Arial" panose="020B0604020202020204" pitchFamily="34" charset="0"/>
              </a:rPr>
              <a:t>lokasi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perhitungan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dilakukan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sesuai</a:t>
            </a:r>
            <a:r>
              <a:rPr lang="en-US" sz="1600" dirty="0">
                <a:latin typeface="Arial" panose="020B0604020202020204" pitchFamily="34" charset="0"/>
                <a:cs typeface="Arial" panose="020B0604020202020204" pitchFamily="34" charset="0"/>
              </a:rPr>
              <a:t> data yang </a:t>
            </a:r>
            <a:r>
              <a:rPr lang="en-US" sz="1600" dirty="0" err="1">
                <a:latin typeface="Arial" panose="020B0604020202020204" pitchFamily="34" charset="0"/>
                <a:cs typeface="Arial" panose="020B0604020202020204" pitchFamily="34" charset="0"/>
              </a:rPr>
              <a:t>terekam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pada</a:t>
            </a:r>
            <a:r>
              <a:rPr lang="en-US" sz="1600" dirty="0">
                <a:latin typeface="Arial" panose="020B0604020202020204" pitchFamily="34" charset="0"/>
                <a:cs typeface="Arial" panose="020B0604020202020204" pitchFamily="34" charset="0"/>
              </a:rPr>
              <a:t> platform </a:t>
            </a:r>
            <a:r>
              <a:rPr lang="en-US" sz="1600" dirty="0" err="1">
                <a:latin typeface="Arial" panose="020B0604020202020204" pitchFamily="34" charset="0"/>
                <a:cs typeface="Arial" panose="020B0604020202020204" pitchFamily="34" charset="0"/>
              </a:rPr>
              <a:t>eASY.KSEI</a:t>
            </a:r>
            <a:r>
              <a:rPr 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685165" indent="-342265" algn="just" defTabSz="914400" fontAlgn="auto">
              <a:lnSpc>
                <a:spcPct val="115000"/>
              </a:lnSpc>
              <a:spcBef>
                <a:spcPts val="0"/>
              </a:spcBef>
              <a:spcAft>
                <a:spcPts val="0"/>
              </a:spcAft>
              <a:buFont typeface="+mj-lt"/>
              <a:buAutoNum type="arabicParenR"/>
              <a:tabLst>
                <a:tab pos="1371600" algn="l"/>
              </a:tabLst>
            </a:pPr>
            <a:r>
              <a:rPr lang="en-US" sz="1600" dirty="0" err="1">
                <a:latin typeface="Arial" panose="020B0604020202020204" pitchFamily="34" charset="0"/>
                <a:cs typeface="Arial" panose="020B0604020202020204" pitchFamily="34" charset="0"/>
              </a:rPr>
              <a:t>Bagi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kuasanya</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sah</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hadir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secara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fisik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pernah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melakukan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akses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pada</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platform </a:t>
            </a:r>
            <a:r>
              <a:rPr lang="en-US" sz="1600" dirty="0" err="1" smtClean="0">
                <a:latin typeface="Arial" panose="020B0604020202020204" pitchFamily="34" charset="0"/>
                <a:cs typeface="Arial" panose="020B0604020202020204" pitchFamily="34" charset="0"/>
              </a:rPr>
              <a:t>eASY.KSEI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pemungutan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dilakukan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sesuai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ketentuan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berikut</a:t>
            </a:r>
            <a:r>
              <a:rPr 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1028065" indent="-342265" algn="just" defTabSz="914400" fontAlgn="auto">
              <a:lnSpc>
                <a:spcPct val="115000"/>
              </a:lnSpc>
              <a:spcBef>
                <a:spcPts val="0"/>
              </a:spcBef>
              <a:spcAft>
                <a:spcPts val="0"/>
              </a:spcAft>
              <a:buFont typeface="+mj-lt"/>
              <a:buAutoNum type="alphaLcParenR"/>
              <a:tabLst>
                <a:tab pos="1371600" algn="l"/>
              </a:tabLst>
            </a:pPr>
            <a:r>
              <a:rPr lang="en-US" sz="1600" dirty="0" err="1">
                <a:latin typeface="Arial" panose="020B0604020202020204" pitchFamily="34" charset="0"/>
                <a:cs typeface="Arial" panose="020B0604020202020204" pitchFamily="34" charset="0"/>
              </a:rPr>
              <a:t>mereka yang memberikan suara tidak setuju diminta untuk mengangkat tangan;</a:t>
            </a:r>
            <a:endParaRPr lang="en-US" sz="1600" dirty="0" err="1">
              <a:latin typeface="Arial" panose="020B0604020202020204" pitchFamily="34" charset="0"/>
              <a:cs typeface="Arial" panose="020B0604020202020204" pitchFamily="34" charset="0"/>
            </a:endParaRPr>
          </a:p>
          <a:p>
            <a:pPr marL="1028065" indent="-342265" algn="just" defTabSz="914400" fontAlgn="auto">
              <a:lnSpc>
                <a:spcPct val="115000"/>
              </a:lnSpc>
              <a:spcBef>
                <a:spcPts val="0"/>
              </a:spcBef>
              <a:spcAft>
                <a:spcPts val="0"/>
              </a:spcAft>
              <a:buFont typeface="+mj-lt"/>
              <a:buAutoNum type="alphaLcParenR"/>
              <a:tabLst>
                <a:tab pos="1371600" algn="l"/>
              </a:tabLst>
            </a:pPr>
            <a:r>
              <a:rPr lang="en-US" sz="1600" dirty="0" err="1">
                <a:latin typeface="Arial" panose="020B0604020202020204" pitchFamily="34" charset="0"/>
                <a:cs typeface="Arial" panose="020B0604020202020204" pitchFamily="34" charset="0"/>
              </a:rPr>
              <a:t>mereka  yang  memberikan  suara  abstain  diminta  untuk  mengangkat tangan; dan</a:t>
            </a:r>
            <a:endParaRPr lang="en-US" sz="1600" dirty="0" err="1">
              <a:latin typeface="Arial" panose="020B0604020202020204" pitchFamily="34" charset="0"/>
              <a:cs typeface="Arial" panose="020B0604020202020204" pitchFamily="34" charset="0"/>
            </a:endParaRPr>
          </a:p>
          <a:p>
            <a:pPr marL="1028065" indent="-342265" algn="just" defTabSz="914400" fontAlgn="auto">
              <a:lnSpc>
                <a:spcPct val="115000"/>
              </a:lnSpc>
              <a:spcBef>
                <a:spcPts val="0"/>
              </a:spcBef>
              <a:spcAft>
                <a:spcPts val="0"/>
              </a:spcAft>
              <a:buFont typeface="+mj-lt"/>
              <a:buAutoNum type="alphaLcParenR"/>
              <a:tabLst>
                <a:tab pos="1371600" algn="l"/>
              </a:tabLst>
            </a:pPr>
            <a:r>
              <a:rPr lang="en-US" sz="1600" dirty="0" err="1">
                <a:latin typeface="Arial" panose="020B0604020202020204" pitchFamily="34" charset="0"/>
                <a:cs typeface="Arial" panose="020B0604020202020204" pitchFamily="34" charset="0"/>
              </a:rPr>
              <a:t>mereka  yang  tidak  mengangkat  tangan  dianggap  memberikan  suara setuju.</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2" name="Subtitle 3"/>
          <p:cNvSpPr>
            <a:spLocks noGrp="1"/>
          </p:cNvSpPr>
          <p:nvPr/>
        </p:nvSpPr>
        <p:spPr>
          <a:xfrm>
            <a:off x="1241425" y="141478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solidFill>
                  <a:schemeClr val="bg2">
                    <a:lumMod val="75000"/>
                  </a:schemeClr>
                </a:solidFill>
                <a:latin typeface="Arial" panose="020B0604020202020204" pitchFamily="34" charset="0"/>
                <a:cs typeface="Arial" panose="020B0604020202020204" pitchFamily="34" charset="0"/>
              </a:rPr>
              <a:t>11. PEMUNGUTAN SUARA</a:t>
            </a:r>
            <a:endParaRPr lang="en-US" sz="2200" b="1" dirty="0" err="1">
              <a:solidFill>
                <a:schemeClr val="bg2">
                  <a:lumMod val="75000"/>
                </a:schemeClr>
              </a:solidFill>
              <a:latin typeface="Arial" panose="020B0604020202020204" pitchFamily="34" charset="0"/>
              <a:cs typeface="Arial" panose="020B0604020202020204" pitchFamily="34" charset="0"/>
            </a:endParaRPr>
          </a:p>
        </p:txBody>
      </p:sp>
      <p:sp>
        <p:nvSpPr>
          <p:cNvPr id="3" name="Subtitle 3"/>
          <p:cNvSpPr>
            <a:spLocks noGrp="1"/>
          </p:cNvSpPr>
          <p:nvPr/>
        </p:nvSpPr>
        <p:spPr>
          <a:xfrm>
            <a:off x="1532890" y="1849120"/>
            <a:ext cx="9385300" cy="4603750"/>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defTabSz="914400" fontAlgn="auto">
              <a:lnSpc>
                <a:spcPct val="115000"/>
              </a:lnSpc>
              <a:spcBef>
                <a:spcPts val="0"/>
              </a:spcBef>
              <a:spcAft>
                <a:spcPts val="0"/>
              </a:spcAft>
              <a:buFont typeface="+mj-lt"/>
              <a:buAutoNum type="alphaLcPeriod" startAt="4"/>
              <a:tabLst>
                <a:tab pos="1371600" algn="l"/>
              </a:tabLst>
            </a:pPr>
            <a:r>
              <a:rPr lang="en-US" sz="1600" dirty="0" err="1">
                <a:latin typeface="Arial" panose="020B0604020202020204" pitchFamily="34" charset="0"/>
                <a:cs typeface="Arial" panose="020B0604020202020204" pitchFamily="34" charset="0"/>
              </a:rPr>
              <a:t>Hasil  pemungutan  suara  untuk  Pemegang  Saham  atau  kuasanya  yang  sah  akan diakumulasi dan dibacakan oleh Notaris;</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startAt="4"/>
              <a:tabLst>
                <a:tab pos="1371600" algn="l"/>
              </a:tabLst>
            </a:pPr>
            <a:r>
              <a:rPr lang="en-US" sz="1600" dirty="0" err="1">
                <a:latin typeface="Arial" panose="020B0604020202020204" pitchFamily="34" charset="0"/>
                <a:cs typeface="Arial" panose="020B0604020202020204" pitchFamily="34" charset="0"/>
              </a:rPr>
              <a:t>Pemungutan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melalui</a:t>
            </a:r>
            <a:r>
              <a:rPr lang="en-US" sz="1600" dirty="0">
                <a:latin typeface="Arial" panose="020B0604020202020204" pitchFamily="34" charset="0"/>
                <a:cs typeface="Arial" panose="020B0604020202020204" pitchFamily="34" charset="0"/>
              </a:rPr>
              <a:t> platform </a:t>
            </a:r>
            <a:r>
              <a:rPr lang="en-US" sz="1600" dirty="0" err="1">
                <a:latin typeface="Arial" panose="020B0604020202020204" pitchFamily="34" charset="0"/>
                <a:cs typeface="Arial" panose="020B0604020202020204" pitchFamily="34" charset="0"/>
              </a:rPr>
              <a:t>eASY.KSEI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hanya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dilakukan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maksimal</a:t>
            </a:r>
            <a:r>
              <a:rPr lang="en-US" sz="1600" dirty="0">
                <a:latin typeface="Arial" panose="020B0604020202020204" pitchFamily="34" charset="0"/>
                <a:cs typeface="Arial" panose="020B0604020202020204" pitchFamily="34" charset="0"/>
              </a:rPr>
              <a:t> H-1 </a:t>
            </a:r>
            <a:r>
              <a:rPr lang="en-US" sz="1600" dirty="0" err="1">
                <a:latin typeface="Arial" panose="020B0604020202020204" pitchFamily="34" charset="0"/>
                <a:cs typeface="Arial" panose="020B0604020202020204" pitchFamily="34" charset="0"/>
              </a:rPr>
              <a:t>sebelum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pelaksanaan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pukul</a:t>
            </a:r>
            <a:r>
              <a:rPr lang="en-US" sz="1600" dirty="0">
                <a:latin typeface="Arial" panose="020B0604020202020204" pitchFamily="34" charset="0"/>
                <a:cs typeface="Arial" panose="020B0604020202020204" pitchFamily="34" charset="0"/>
              </a:rPr>
              <a:t>  12.00  WIB</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Bagi</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kuasanya</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sah</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telah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terdaftar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pada</a:t>
            </a:r>
            <a:r>
              <a:rPr lang="en-US" sz="1600" dirty="0">
                <a:latin typeface="Arial" panose="020B0604020202020204" pitchFamily="34" charset="0"/>
                <a:cs typeface="Arial" panose="020B0604020202020204" pitchFamily="34" charset="0"/>
              </a:rPr>
              <a:t> platform  </a:t>
            </a:r>
            <a:r>
              <a:rPr lang="en-US" sz="1600" dirty="0" err="1">
                <a:latin typeface="Arial" panose="020B0604020202020204" pitchFamily="34" charset="0"/>
                <a:cs typeface="Arial" panose="020B0604020202020204" pitchFamily="34" charset="0"/>
              </a:rPr>
              <a:t>eASY.KSEI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memberikan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suaranya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batas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waktu</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telah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ditentukan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dianggap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memberikan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abstain.</a:t>
            </a:r>
            <a:endParaRPr lang="en-US" sz="1600" dirty="0">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startAt="4"/>
              <a:tabLst>
                <a:tab pos="1371600" algn="l"/>
              </a:tabLst>
            </a:pPr>
            <a:r>
              <a:rPr lang="en-US" sz="1600" dirty="0" err="1">
                <a:latin typeface="Arial" panose="020B0604020202020204" pitchFamily="34" charset="0"/>
                <a:cs typeface="Arial" panose="020B0604020202020204" pitchFamily="34" charset="0"/>
              </a:rPr>
              <a:t>Suara   abstain   dianggap   mengeluarkan   suara   yang   sama   dengan   suara   yang dikeluarkan mayoritas Pemegang Saham.</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startAt="4"/>
              <a:tabLst>
                <a:tab pos="1371600" algn="l"/>
              </a:tabLst>
            </a:pPr>
            <a:r>
              <a:rPr lang="en-US" sz="1600" dirty="0" err="1">
                <a:latin typeface="Arial" panose="020B0604020202020204" pitchFamily="34" charset="0"/>
                <a:cs typeface="Arial" panose="020B0604020202020204" pitchFamily="34" charset="0"/>
              </a:rPr>
              <a:t>Suara  yang  tidak  sah  dianggap  tidak  ada  dan  tidak  dihitung  dalam  menentukan jumlah suara yang dikeluarkan dalam Rapat.</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startAt="4"/>
              <a:tabLst>
                <a:tab pos="1371600" algn="l"/>
              </a:tabLst>
            </a:pPr>
            <a:r>
              <a:rPr lang="en-US" sz="1600" dirty="0" err="1">
                <a:latin typeface="Arial" panose="020B0604020202020204" pitchFamily="34" charset="0"/>
                <a:cs typeface="Arial" panose="020B0604020202020204" pitchFamily="34" charset="0"/>
              </a:rPr>
              <a:t>Bagi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penerima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kuasa</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sah</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diberikan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wewenang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oleh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saham</a:t>
            </a:r>
            <a:r>
              <a:rPr lang="en-US" sz="1600" dirty="0" smtClean="0">
                <a:latin typeface="Arial" panose="020B0604020202020204" pitchFamily="34" charset="0"/>
                <a:cs typeface="Arial" panose="020B0604020202020204" pitchFamily="34" charset="0"/>
              </a:rPr>
              <a:t> Perseroan  </a:t>
            </a:r>
            <a:r>
              <a:rPr lang="en-US" sz="1600" dirty="0" err="1">
                <a:latin typeface="Arial" panose="020B0604020202020204" pitchFamily="34" charset="0"/>
                <a:cs typeface="Arial" panose="020B0604020202020204" pitchFamily="34" charset="0"/>
              </a:rPr>
              <a:t>untuk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memberikan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abstain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setuju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apapun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tetapi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waktu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pengambilan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keputusan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oleh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Pemimpin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Rapat</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bersangkutan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mengangkat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tangan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untuk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memberikan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abstain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setuju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maka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mereka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dianggap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menyetujui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segala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usulan</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diajukan</a:t>
            </a:r>
            <a:r>
              <a:rPr 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2" name="Subtitle 3"/>
          <p:cNvSpPr>
            <a:spLocks noGrp="1"/>
          </p:cNvSpPr>
          <p:nvPr/>
        </p:nvSpPr>
        <p:spPr>
          <a:xfrm>
            <a:off x="1241425" y="141478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solidFill>
                  <a:schemeClr val="bg2">
                    <a:lumMod val="75000"/>
                  </a:schemeClr>
                </a:solidFill>
                <a:latin typeface="Arial" panose="020B0604020202020204" pitchFamily="34" charset="0"/>
                <a:cs typeface="Arial" panose="020B0604020202020204" pitchFamily="34" charset="0"/>
              </a:rPr>
              <a:t>11. PEMUNGUTAN SUARA</a:t>
            </a:r>
            <a:endParaRPr lang="en-US" sz="2200" b="1" dirty="0" err="1">
              <a:solidFill>
                <a:schemeClr val="bg2">
                  <a:lumMod val="75000"/>
                </a:schemeClr>
              </a:solidFill>
              <a:latin typeface="Arial" panose="020B0604020202020204" pitchFamily="34" charset="0"/>
              <a:cs typeface="Arial" panose="020B0604020202020204" pitchFamily="34" charset="0"/>
            </a:endParaRPr>
          </a:p>
        </p:txBody>
      </p:sp>
      <p:sp>
        <p:nvSpPr>
          <p:cNvPr id="3" name="Subtitle 3"/>
          <p:cNvSpPr>
            <a:spLocks noGrp="1"/>
          </p:cNvSpPr>
          <p:nvPr/>
        </p:nvSpPr>
        <p:spPr>
          <a:xfrm>
            <a:off x="1532890" y="1849120"/>
            <a:ext cx="9385300" cy="2214880"/>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defTabSz="914400" fontAlgn="auto">
              <a:lnSpc>
                <a:spcPct val="115000"/>
              </a:lnSpc>
              <a:spcBef>
                <a:spcPts val="0"/>
              </a:spcBef>
              <a:spcAft>
                <a:spcPts val="0"/>
              </a:spcAft>
              <a:buFont typeface="+mj-lt"/>
              <a:buAutoNum type="alphaLcPeriod" startAt="9"/>
              <a:tabLst>
                <a:tab pos="1371600" algn="l"/>
              </a:tabLst>
            </a:pPr>
            <a:r>
              <a:rPr lang="en-US" sz="1600" dirty="0" err="1">
                <a:latin typeface="Arial" panose="020B0604020202020204" pitchFamily="34" charset="0"/>
                <a:cs typeface="Arial" panose="020B0604020202020204" pitchFamily="34" charset="0"/>
              </a:rPr>
              <a:t>Apabila  terdapat  peserta  Rapat  yang  meninggalkan  ruangan  pada  saat  pemungutan  suara dilakukan, maka yang bersangkutan dianggap menyetujui segala keputusan Rapat yang telah diambil.</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startAt="9"/>
              <a:tabLst>
                <a:tab pos="1371600" algn="l"/>
              </a:tabLst>
            </a:pPr>
            <a:r>
              <a:rPr lang="en-US" sz="1600" dirty="0" err="1">
                <a:latin typeface="Arial" panose="020B0604020202020204" pitchFamily="34" charset="0"/>
                <a:cs typeface="Arial" panose="020B0604020202020204" pitchFamily="34" charset="0"/>
              </a:rPr>
              <a:t>Apabila  ada  pemegang saham  Perseroan  datang  setelah  registrasi  ditutup  dan  jumlah kehadiran  pemegang  saham  telah  dilaporkan  kepada  Notaris,  maka  pemegang  saham tersebut  tetap  diperkenankan  untuk  mengikuti  Rapat  tetapi  tidak  diperkenankan  untuk mengajukan pertanyaan dan suaranya tidak dihitung.</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159099" y="1675130"/>
            <a:ext cx="613186"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12.</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764665" y="1689735"/>
            <a:ext cx="9385300" cy="32397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buFont typeface="+mj-lt"/>
              <a:tabLst>
                <a:tab pos="1371600" algn="l"/>
              </a:tabLst>
            </a:pPr>
            <a:r>
              <a:rPr lang="en-US" sz="1600" dirty="0" err="1">
                <a:latin typeface="Arial" panose="020B0604020202020204" pitchFamily="34" charset="0"/>
                <a:cs typeface="Arial" panose="020B0604020202020204" pitchFamily="34" charset="0"/>
              </a:rPr>
              <a:t>Sebagai tambahan, berikut ini beberapa ketentuan yang perlu diperhatikan bagi pemegang saham dan/atau kuasa pemegang saham yang akan menghadiri Rapat secara langsung:</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a:tabLst>
                <a:tab pos="1371600" algn="l"/>
              </a:tabLst>
            </a:pPr>
            <a:r>
              <a:rPr lang="en-US" sz="1600" dirty="0" err="1">
                <a:latin typeface="Arial" panose="020B0604020202020204" pitchFamily="34" charset="0"/>
                <a:cs typeface="Arial" panose="020B0604020202020204" pitchFamily="34" charset="0"/>
              </a:rPr>
              <a:t>Pemeriksaan suhu tubuh bagi seluruh pemegang saham dan/atau kuasa pemegang saham yang hadir akan dilakukan pada saat memasuki Kantor Pusat di Agro Plaza lantai 9 dimana Rapat akan diadakan, pemegang saham dan/atau kuasa pemegang saham yang memiliki suhu tubuh di atas 37,3°C tidak diperkenankan untuk masuk. Namun pemegang saham tersebut dapat memberikan kuasa untuk hadir, lembar pertanyaan, dan voting kepada BAE Perseroan</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a:tabLst>
                <a:tab pos="1371600" algn="l"/>
              </a:tabLst>
            </a:pPr>
            <a:r>
              <a:rPr lang="en-US" sz="1600" dirty="0" err="1">
                <a:latin typeface="Arial" panose="020B0604020202020204" pitchFamily="34" charset="0"/>
                <a:cs typeface="Arial" panose="020B0604020202020204" pitchFamily="34" charset="0"/>
              </a:rPr>
              <a:t>Dalam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kuasa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dinyatakan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untuk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hadir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dalam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tetap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ditawarkan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untuk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memberikan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kuasa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untuk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hadir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serta</a:t>
            </a:r>
            <a:r>
              <a:rPr lang="en-US" sz="1600" dirty="0">
                <a:latin typeface="Arial" panose="020B0604020202020204" pitchFamily="34" charset="0"/>
                <a:cs typeface="Arial" panose="020B0604020202020204" pitchFamily="34" charset="0"/>
              </a:rPr>
              <a:t> voting </a:t>
            </a:r>
            <a:r>
              <a:rPr lang="en-US" sz="1600" dirty="0" err="1">
                <a:latin typeface="Arial" panose="020B0604020202020204" pitchFamily="34" charset="0"/>
                <a:cs typeface="Arial" panose="020B0604020202020204" pitchFamily="34" charset="0"/>
              </a:rPr>
              <a:t>kepada</a:t>
            </a:r>
            <a:r>
              <a:rPr lang="en-US" sz="1600" dirty="0">
                <a:latin typeface="Arial" panose="020B0604020202020204" pitchFamily="34" charset="0"/>
                <a:cs typeface="Arial" panose="020B0604020202020204" pitchFamily="34" charset="0"/>
              </a:rPr>
              <a:t> BAE </a:t>
            </a:r>
            <a:r>
              <a:rPr lang="en-US" sz="1600" dirty="0" smtClean="0">
                <a:latin typeface="Arial" panose="020B0604020202020204" pitchFamily="34" charset="0"/>
                <a:cs typeface="Arial" panose="020B0604020202020204" pitchFamily="34" charset="0"/>
              </a:rPr>
              <a:t>Perseroan agar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perlu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hadir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dalam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sesuai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ketentuan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terkait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pencegahan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penyebaran</a:t>
            </a:r>
            <a:r>
              <a:rPr lang="en-US" sz="1600" dirty="0">
                <a:latin typeface="Arial" panose="020B0604020202020204" pitchFamily="34" charset="0"/>
                <a:cs typeface="Arial" panose="020B0604020202020204" pitchFamily="34" charset="0"/>
              </a:rPr>
              <a:t> virus Covid-19.</a:t>
            </a:r>
            <a:endParaRPr lang="en-US" sz="1600" dirty="0">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764665" y="1689735"/>
            <a:ext cx="9385300" cy="2016125"/>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defTabSz="914400" fontAlgn="auto">
              <a:lnSpc>
                <a:spcPct val="115000"/>
              </a:lnSpc>
              <a:spcBef>
                <a:spcPts val="0"/>
              </a:spcBef>
              <a:spcAft>
                <a:spcPts val="0"/>
              </a:spcAft>
              <a:buFont typeface="+mj-lt"/>
              <a:buAutoNum type="alphaLcPeriod" startAt="3"/>
              <a:tabLst>
                <a:tab pos="1371600" algn="l"/>
              </a:tabLst>
            </a:pPr>
            <a:r>
              <a:rPr lang="en-US" sz="1600" dirty="0" err="1">
                <a:latin typeface="Arial" panose="020B0604020202020204" pitchFamily="34" charset="0"/>
                <a:cs typeface="Arial" panose="020B0604020202020204" pitchFamily="34" charset="0"/>
              </a:rPr>
              <a:t>Perseroan akan menyediakan masker bagi pemegang saham dan/atau kuasa pemegang saham yang hadir. Seluruh peserta wajib mengenakan masker selama pelaksanaan Rapat dan selama berada di area Rapat.Perseroan juga akan menyediakan hand sanitizer. </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startAt="3"/>
              <a:tabLst>
                <a:tab pos="1371600" algn="l"/>
              </a:tabLst>
            </a:pPr>
            <a:r>
              <a:rPr lang="en-US" sz="1600" dirty="0" err="1">
                <a:latin typeface="Arial" panose="020B0604020202020204" pitchFamily="34" charset="0"/>
                <a:cs typeface="Arial" panose="020B0604020202020204" pitchFamily="34" charset="0"/>
              </a:rPr>
              <a:t>Pemegang saham dan/atau kuasa pemegang saham diharapkan tidak melakukan jabat tangan dengan siapapun yang hadir dalam Rapat tersebut.</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startAt="3"/>
              <a:tabLst>
                <a:tab pos="1371600" algn="l"/>
              </a:tabLst>
            </a:pPr>
            <a:r>
              <a:rPr lang="en-US" sz="1600" dirty="0" err="1">
                <a:latin typeface="Arial" panose="020B0604020202020204" pitchFamily="34" charset="0"/>
                <a:cs typeface="Arial" panose="020B0604020202020204" pitchFamily="34" charset="0"/>
              </a:rPr>
              <a:t>Pemegang saham dan/atau kuasa pemegang saham diharapkan untuk selalu menjaga jarak aman antara sesama individu lainnya.</a:t>
            </a:r>
            <a:endParaRPr lang="en-US" sz="1600" dirty="0" err="1">
              <a:latin typeface="Arial" panose="020B0604020202020204" pitchFamily="34" charset="0"/>
              <a:cs typeface="Arial" panose="020B0604020202020204" pitchFamily="34" charset="0"/>
            </a:endParaRPr>
          </a:p>
        </p:txBody>
      </p:sp>
      <p:sp>
        <p:nvSpPr>
          <p:cNvPr id="2" name="Subtitle 3"/>
          <p:cNvSpPr>
            <a:spLocks noGrp="1"/>
          </p:cNvSpPr>
          <p:nvPr/>
        </p:nvSpPr>
        <p:spPr>
          <a:xfrm>
            <a:off x="1146220" y="3820160"/>
            <a:ext cx="626065"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13.</a:t>
            </a:r>
            <a:endParaRPr lang="en-US" sz="2200" b="1" dirty="0" err="1">
              <a:latin typeface="Arial" panose="020B0604020202020204" pitchFamily="34" charset="0"/>
              <a:cs typeface="Arial" panose="020B0604020202020204" pitchFamily="34" charset="0"/>
            </a:endParaRPr>
          </a:p>
        </p:txBody>
      </p:sp>
      <p:sp>
        <p:nvSpPr>
          <p:cNvPr id="3" name="Subtitle 3"/>
          <p:cNvSpPr>
            <a:spLocks noGrp="1"/>
          </p:cNvSpPr>
          <p:nvPr/>
        </p:nvSpPr>
        <p:spPr>
          <a:xfrm>
            <a:off x="1764665" y="3834765"/>
            <a:ext cx="9385300" cy="70231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buFont typeface="+mj-lt"/>
              <a:tabLst>
                <a:tab pos="1371600" algn="l"/>
              </a:tabLst>
            </a:pPr>
            <a:r>
              <a:rPr lang="en-US" sz="1600" dirty="0" err="1">
                <a:latin typeface="Arial" panose="020B0604020202020204" pitchFamily="34" charset="0"/>
                <a:cs typeface="Arial" panose="020B0604020202020204" pitchFamily="34" charset="0"/>
              </a:rPr>
              <a:t>Rapat akan dilaksanakan seefisien mungkin tanpa mengurangi keabsahan pelaksanaan Rapat sesuai dengan peraturan yang berlaku.</a:t>
            </a:r>
            <a:endParaRPr lang="en-US" sz="1600" dirty="0" err="1">
              <a:latin typeface="Arial" panose="020B0604020202020204" pitchFamily="34" charset="0"/>
              <a:cs typeface="Arial" panose="020B0604020202020204" pitchFamily="34" charset="0"/>
            </a:endParaRPr>
          </a:p>
        </p:txBody>
      </p:sp>
      <p:sp>
        <p:nvSpPr>
          <p:cNvPr id="5" name="Subtitle 3"/>
          <p:cNvSpPr>
            <a:spLocks noGrp="1"/>
          </p:cNvSpPr>
          <p:nvPr/>
        </p:nvSpPr>
        <p:spPr>
          <a:xfrm>
            <a:off x="1146220" y="4623435"/>
            <a:ext cx="626065" cy="1033145"/>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14.</a:t>
            </a:r>
            <a:endParaRPr lang="en-US" sz="2200" b="1" dirty="0" err="1">
              <a:latin typeface="Arial" panose="020B0604020202020204" pitchFamily="34" charset="0"/>
              <a:cs typeface="Arial" panose="020B0604020202020204" pitchFamily="34" charset="0"/>
            </a:endParaRPr>
          </a:p>
        </p:txBody>
      </p:sp>
      <p:sp>
        <p:nvSpPr>
          <p:cNvPr id="6" name="Subtitle 3"/>
          <p:cNvSpPr>
            <a:spLocks noGrp="1"/>
          </p:cNvSpPr>
          <p:nvPr/>
        </p:nvSpPr>
        <p:spPr>
          <a:xfrm>
            <a:off x="1764665" y="4638040"/>
            <a:ext cx="9385300" cy="1019175"/>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buFont typeface="+mj-lt"/>
              <a:tabLst>
                <a:tab pos="1371600" algn="l"/>
              </a:tabLst>
            </a:pPr>
            <a:r>
              <a:rPr lang="en-US" sz="1600" dirty="0" err="1">
                <a:latin typeface="Arial" panose="020B0604020202020204" pitchFamily="34" charset="0"/>
                <a:cs typeface="Arial" panose="020B0604020202020204" pitchFamily="34" charset="0"/>
              </a:rPr>
              <a:t>Notaris dibantu oleh Biro Administrasi Efek akan melakukan pengecekan dan perhitungan suara dalam setiap pengambilan keputusan Rapat atas mata acara Rapat, berdasarkan Surat Kuasa yang telah disampaikan oleh pemegang saham.</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171977" y="1675130"/>
            <a:ext cx="600308"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15.</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764665" y="1689735"/>
            <a:ext cx="9385300" cy="222758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buFont typeface="+mj-lt"/>
              <a:tabLst>
                <a:tab pos="1371600" algn="l"/>
              </a:tabLst>
            </a:pPr>
            <a:r>
              <a:rPr lang="en-US" sz="1600" dirty="0" err="1">
                <a:latin typeface="Arial" panose="020B0604020202020204" pitchFamily="34" charset="0"/>
                <a:cs typeface="Arial" panose="020B0604020202020204" pitchFamily="34" charset="0"/>
              </a:rPr>
              <a:t>Tata tertib ini dibuat mengacu pada ketentuan yang dikeluarkan pemerintah Republik Indonesia dan Otoritas Jasa Keuangan sehubungan dengan pencegahan penyebaran virus COVID-19 dan dapat berubah sewaktu-waktu mengikuti ketentuan yang dikeluarkan oleh Pemerintah Republik Indonesia.</a:t>
            </a:r>
            <a:endParaRPr lang="en-US" sz="1600" dirty="0" err="1">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buFont typeface="+mj-lt"/>
              <a:tabLst>
                <a:tab pos="1371600" algn="l"/>
              </a:tabLst>
            </a:pPr>
            <a:r>
              <a:rPr lang="en-US" sz="1600" dirty="0" err="1">
                <a:latin typeface="Arial" panose="020B0604020202020204" pitchFamily="34" charset="0"/>
                <a:cs typeface="Arial" panose="020B0604020202020204" pitchFamily="34" charset="0"/>
              </a:rPr>
              <a:t>Tata Tertib ini dibuat dengan memperhatikan ketentuan-ketentuan Anggaran Dasar Perseroan dan ketentuan peraturan yang berlaku.  Hal-hal yang terjadi selama berlangsungnya Rapat yang belum diatur dalam tata tertib ini, akan ditentukan pengaturannya oleh Pimpinan Rapat dengan memperhatikan  Anggaran Dasar Perseroan dan ketentuan peraturan yang berlaku.</a:t>
            </a:r>
            <a:endParaRPr lang="en-US" sz="1600" dirty="0" err="1">
              <a:latin typeface="Arial" panose="020B0604020202020204" pitchFamily="34" charset="0"/>
              <a:cs typeface="Arial" panose="020B0604020202020204" pitchFamily="34" charset="0"/>
            </a:endParaRPr>
          </a:p>
        </p:txBody>
      </p:sp>
      <p:sp>
        <p:nvSpPr>
          <p:cNvPr id="100" name="Text Box 99"/>
          <p:cNvSpPr txBox="1"/>
          <p:nvPr/>
        </p:nvSpPr>
        <p:spPr>
          <a:xfrm>
            <a:off x="6069965" y="3946208"/>
            <a:ext cx="5080000" cy="1087755"/>
          </a:xfrm>
          <a:prstGeom prst="rect">
            <a:avLst/>
          </a:prstGeom>
          <a:noFill/>
          <a:ln w="9525">
            <a:noFill/>
          </a:ln>
        </p:spPr>
        <p:txBody>
          <a:bodyPr wrap="square">
            <a:spAutoFit/>
          </a:bodyPr>
          <a:lstStyle/>
          <a:p>
            <a:pPr indent="0" algn="r">
              <a:lnSpc>
                <a:spcPct val="120000"/>
              </a:lnSpc>
            </a:pPr>
            <a:r>
              <a:rPr lang="en-US" b="0">
                <a:latin typeface="Arial" panose="020B0604020202020204" pitchFamily="34" charset="0"/>
                <a:cs typeface="Arial" panose="020B0604020202020204" pitchFamily="34" charset="0"/>
              </a:rPr>
              <a:t>Jakarta, 10 Agustus 2020</a:t>
            </a:r>
            <a:endParaRPr lang="en-US" b="0">
              <a:latin typeface="Arial" panose="020B0604020202020204" pitchFamily="34" charset="0"/>
              <a:cs typeface="Arial" panose="020B0604020202020204" pitchFamily="34" charset="0"/>
            </a:endParaRPr>
          </a:p>
          <a:p>
            <a:pPr indent="0" algn="r">
              <a:lnSpc>
                <a:spcPct val="120000"/>
              </a:lnSpc>
            </a:pPr>
            <a:r>
              <a:rPr lang="en-US" b="0">
                <a:latin typeface="Arial" panose="020B0604020202020204" pitchFamily="34" charset="0"/>
                <a:cs typeface="Arial" panose="020B0604020202020204" pitchFamily="34" charset="0"/>
              </a:rPr>
              <a:t>Direksi</a:t>
            </a:r>
            <a:endParaRPr lang="en-US" b="1">
              <a:latin typeface="Arial" panose="020B0604020202020204" pitchFamily="34" charset="0"/>
              <a:cs typeface="Arial" panose="020B0604020202020204" pitchFamily="34" charset="0"/>
            </a:endParaRPr>
          </a:p>
          <a:p>
            <a:pPr indent="0" algn="r">
              <a:lnSpc>
                <a:spcPct val="120000"/>
              </a:lnSpc>
            </a:pPr>
            <a:r>
              <a:rPr lang="en-US" b="1">
                <a:latin typeface="Arial" panose="020B0604020202020204" pitchFamily="34" charset="0"/>
                <a:cs typeface="Arial" panose="020B0604020202020204" pitchFamily="34" charset="0"/>
              </a:rPr>
              <a:t>PT Asuransi Jasa Tania Tbk</a:t>
            </a:r>
            <a:endParaRPr lang="en-US" b="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772160"/>
          </a:xfrm>
        </p:spPr>
        <p:txBody>
          <a:bodyPr>
            <a:noAutofit/>
          </a:bodyPr>
          <a:lstStyle/>
          <a:p>
            <a:pPr>
              <a:lnSpc>
                <a:spcPct val="100000"/>
              </a:lnSpc>
              <a:spcBef>
                <a:spcPts val="0"/>
              </a:spcBef>
            </a:pPr>
            <a:r>
              <a:rPr lang="en-US" sz="2200" b="1" dirty="0" smtClean="0">
                <a:latin typeface="Arial" panose="020B0604020202020204" pitchFamily="34" charset="0"/>
                <a:cs typeface="Arial" panose="020B0604020202020204" pitchFamily="34" charset="0"/>
              </a:rPr>
              <a:t>KEHADIRAN </a:t>
            </a:r>
            <a:r>
              <a:rPr lang="en-US" sz="2200" b="1" dirty="0">
                <a:latin typeface="Arial" panose="020B0604020202020204" pitchFamily="34" charset="0"/>
                <a:cs typeface="Arial" panose="020B0604020202020204" pitchFamily="34" charset="0"/>
              </a:rPr>
              <a:t>PENGURUS PERSEROAN</a:t>
            </a:r>
            <a:endParaRPr lang="en-US" sz="2200" b="1" dirty="0">
              <a:latin typeface="Arial" panose="020B0604020202020204" pitchFamily="34" charset="0"/>
              <a:cs typeface="Arial" panose="020B0604020202020204" pitchFamily="34" charset="0"/>
            </a:endParaRPr>
          </a:p>
          <a:p>
            <a:pPr algn="ctr" fontAlgn="auto">
              <a:lnSpc>
                <a:spcPct val="100000"/>
              </a:lnSpc>
              <a:spcBef>
                <a:spcPts val="0"/>
              </a:spcBef>
            </a:pPr>
            <a:r>
              <a:rPr lang="en-US" sz="2200" b="1" dirty="0" smtClean="0">
                <a:latin typeface="Arial" panose="020B0604020202020204" pitchFamily="34" charset="0"/>
                <a:cs typeface="Arial" panose="020B0604020202020204" pitchFamily="34" charset="0"/>
              </a:rPr>
              <a:t>DALAM RUPST </a:t>
            </a:r>
            <a:endParaRPr lang="en-US" sz="2200" b="1" dirty="0">
              <a:latin typeface="Arial" panose="020B0604020202020204" pitchFamily="34" charset="0"/>
              <a:cs typeface="Arial" panose="020B0604020202020204" pitchFamily="34" charset="0"/>
            </a:endParaRPr>
          </a:p>
        </p:txBody>
      </p:sp>
      <p:sp>
        <p:nvSpPr>
          <p:cNvPr id="2" name="Subtitle 3"/>
          <p:cNvSpPr>
            <a:spLocks noGrp="1"/>
          </p:cNvSpPr>
          <p:nvPr/>
        </p:nvSpPr>
        <p:spPr>
          <a:xfrm>
            <a:off x="3065780" y="1727835"/>
            <a:ext cx="6060440" cy="364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100000"/>
              </a:lnSpc>
              <a:spcBef>
                <a:spcPts val="0"/>
              </a:spcBef>
            </a:pPr>
            <a:r>
              <a:rPr lang="en-US" sz="2000" b="1" dirty="0" err="1">
                <a:latin typeface="Arial" panose="020B0604020202020204" pitchFamily="34" charset="0"/>
                <a:cs typeface="Arial" panose="020B0604020202020204" pitchFamily="34" charset="0"/>
              </a:rPr>
              <a:t>DEWAN KOMISARIS</a:t>
            </a:r>
            <a:endParaRPr lang="en-US" sz="2000" b="1" dirty="0" err="1">
              <a:latin typeface="Arial" panose="020B0604020202020204" pitchFamily="34" charset="0"/>
              <a:cs typeface="Arial" panose="020B0604020202020204" pitchFamily="34" charset="0"/>
            </a:endParaRPr>
          </a:p>
        </p:txBody>
      </p:sp>
      <p:pic>
        <p:nvPicPr>
          <p:cNvPr id="3" name="Picture 2" descr="D:\2 JOB\2020\MATERI PERSIAPAN RUPS 10 AGUSTUS 2020\Maha.jpgMaha"/>
          <p:cNvPicPr>
            <a:picLocks noChangeAspect="1"/>
          </p:cNvPicPr>
          <p:nvPr/>
        </p:nvPicPr>
        <p:blipFill>
          <a:blip r:embed="rId2"/>
          <a:srcRect l="29214" t="17287" r="21472" b="24879"/>
          <a:stretch>
            <a:fillRect/>
          </a:stretch>
        </p:blipFill>
        <p:spPr>
          <a:xfrm>
            <a:off x="1570990" y="2196465"/>
            <a:ext cx="2093976" cy="2093976"/>
          </a:xfrm>
          <a:prstGeom prst="ellipse">
            <a:avLst/>
          </a:prstGeom>
        </p:spPr>
      </p:pic>
      <p:sp>
        <p:nvSpPr>
          <p:cNvPr id="5" name="Subtitle 3"/>
          <p:cNvSpPr>
            <a:spLocks noGrp="1"/>
          </p:cNvSpPr>
          <p:nvPr/>
        </p:nvSpPr>
        <p:spPr>
          <a:xfrm>
            <a:off x="1813560" y="4449445"/>
            <a:ext cx="1608455" cy="381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60000"/>
              </a:lnSpc>
              <a:spcBef>
                <a:spcPts val="0"/>
              </a:spcBef>
            </a:pPr>
            <a:r>
              <a:rPr lang="en-US" sz="1400" b="1" dirty="0" err="1">
                <a:latin typeface="Arial" panose="020B0604020202020204" pitchFamily="34" charset="0"/>
                <a:cs typeface="Arial" panose="020B0604020202020204" pitchFamily="34" charset="0"/>
              </a:rPr>
              <a:t>Alexander Maha</a:t>
            </a:r>
            <a:endParaRPr lang="en-US" sz="14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1400" dirty="0" err="1">
                <a:latin typeface="Arial" panose="020B0604020202020204" pitchFamily="34" charset="0"/>
                <a:cs typeface="Arial" panose="020B0604020202020204" pitchFamily="34" charset="0"/>
              </a:rPr>
              <a:t>Komisaris Utama</a:t>
            </a:r>
            <a:endParaRPr lang="en-US" sz="1400" dirty="0" err="1">
              <a:latin typeface="Arial" panose="020B0604020202020204" pitchFamily="34" charset="0"/>
              <a:cs typeface="Arial" panose="020B0604020202020204" pitchFamily="34" charset="0"/>
            </a:endParaRPr>
          </a:p>
        </p:txBody>
      </p:sp>
      <p:pic>
        <p:nvPicPr>
          <p:cNvPr id="6" name="Picture 5" descr="D:\2 JOB\2020\MATERI PERSIAPAN RUPS 10 AGUSTUS 2020\Doni.jpgDoni"/>
          <p:cNvPicPr>
            <a:picLocks noChangeAspect="1"/>
          </p:cNvPicPr>
          <p:nvPr/>
        </p:nvPicPr>
        <p:blipFill>
          <a:blip r:embed="rId3"/>
          <a:srcRect l="31444" t="17789" r="17745" b="21481"/>
          <a:stretch>
            <a:fillRect/>
          </a:stretch>
        </p:blipFill>
        <p:spPr>
          <a:xfrm>
            <a:off x="3891915" y="2183130"/>
            <a:ext cx="2093976" cy="2093976"/>
          </a:xfrm>
          <a:prstGeom prst="ellipse">
            <a:avLst/>
          </a:prstGeom>
        </p:spPr>
      </p:pic>
      <p:sp>
        <p:nvSpPr>
          <p:cNvPr id="7" name="Subtitle 3"/>
          <p:cNvSpPr>
            <a:spLocks noGrp="1"/>
          </p:cNvSpPr>
          <p:nvPr/>
        </p:nvSpPr>
        <p:spPr>
          <a:xfrm>
            <a:off x="3704590" y="4449445"/>
            <a:ext cx="2468880" cy="381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60000"/>
              </a:lnSpc>
              <a:spcBef>
                <a:spcPts val="0"/>
              </a:spcBef>
            </a:pPr>
            <a:r>
              <a:rPr lang="en-US" sz="1400" b="1" dirty="0" err="1">
                <a:latin typeface="Arial" panose="020B0604020202020204" pitchFamily="34" charset="0"/>
                <a:cs typeface="Arial" panose="020B0604020202020204" pitchFamily="34" charset="0"/>
              </a:rPr>
              <a:t>Doni P. Gandamihardja</a:t>
            </a:r>
            <a:endParaRPr lang="en-US" sz="14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1400" dirty="0" err="1">
                <a:latin typeface="Arial" panose="020B0604020202020204" pitchFamily="34" charset="0"/>
                <a:cs typeface="Arial" panose="020B0604020202020204" pitchFamily="34" charset="0"/>
              </a:rPr>
              <a:t>Komisaris</a:t>
            </a:r>
            <a:endParaRPr lang="en-US" sz="1400" dirty="0" err="1">
              <a:latin typeface="Arial" panose="020B0604020202020204" pitchFamily="34" charset="0"/>
              <a:cs typeface="Arial" panose="020B0604020202020204" pitchFamily="34" charset="0"/>
            </a:endParaRPr>
          </a:p>
        </p:txBody>
      </p:sp>
      <p:pic>
        <p:nvPicPr>
          <p:cNvPr id="8" name="Picture 7" descr="D:\2 JOB\2020\MATERI PERSIAPAN RUPS 10 AGUSTUS 2020\Teten.jpgTeten"/>
          <p:cNvPicPr>
            <a:picLocks noChangeAspect="1"/>
          </p:cNvPicPr>
          <p:nvPr/>
        </p:nvPicPr>
        <p:blipFill>
          <a:blip r:embed="rId4"/>
          <a:srcRect l="30360" t="18184" r="20877" b="23469"/>
          <a:stretch>
            <a:fillRect/>
          </a:stretch>
        </p:blipFill>
        <p:spPr>
          <a:xfrm>
            <a:off x="8599170" y="2195195"/>
            <a:ext cx="2093976" cy="2093976"/>
          </a:xfrm>
          <a:prstGeom prst="ellipse">
            <a:avLst/>
          </a:prstGeom>
        </p:spPr>
      </p:pic>
      <p:sp>
        <p:nvSpPr>
          <p:cNvPr id="9" name="Subtitle 3"/>
          <p:cNvSpPr>
            <a:spLocks noGrp="1"/>
          </p:cNvSpPr>
          <p:nvPr/>
        </p:nvSpPr>
        <p:spPr>
          <a:xfrm>
            <a:off x="8411845" y="4449445"/>
            <a:ext cx="2468880" cy="381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60000"/>
              </a:lnSpc>
              <a:spcBef>
                <a:spcPts val="0"/>
              </a:spcBef>
            </a:pPr>
            <a:r>
              <a:rPr lang="en-US" sz="1400" b="1" dirty="0" err="1">
                <a:latin typeface="Arial" panose="020B0604020202020204" pitchFamily="34" charset="0"/>
                <a:cs typeface="Arial" panose="020B0604020202020204" pitchFamily="34" charset="0"/>
              </a:rPr>
              <a:t>Teten Djaka Triana</a:t>
            </a:r>
            <a:endParaRPr lang="en-US" sz="14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1400" dirty="0" err="1">
                <a:latin typeface="Arial" panose="020B0604020202020204" pitchFamily="34" charset="0"/>
                <a:cs typeface="Arial" panose="020B0604020202020204" pitchFamily="34" charset="0"/>
              </a:rPr>
              <a:t>Komisaris Independen</a:t>
            </a:r>
            <a:endParaRPr lang="en-US" sz="1400" dirty="0" err="1">
              <a:latin typeface="Arial" panose="020B0604020202020204" pitchFamily="34" charset="0"/>
              <a:cs typeface="Arial" panose="020B0604020202020204" pitchFamily="34" charset="0"/>
            </a:endParaRPr>
          </a:p>
        </p:txBody>
      </p:sp>
      <p:pic>
        <p:nvPicPr>
          <p:cNvPr id="10" name="Picture 9" descr="D:\2 JOB\2020\MATERI PERSIAPAN RUPS 10 AGUSTUS 2020\Likhun.jpgLikhun"/>
          <p:cNvPicPr>
            <a:picLocks noChangeAspect="1"/>
          </p:cNvPicPr>
          <p:nvPr/>
        </p:nvPicPr>
        <p:blipFill>
          <a:blip r:embed="rId5"/>
          <a:srcRect l="30106" t="17564" r="20758" b="26928"/>
          <a:stretch>
            <a:fillRect/>
          </a:stretch>
        </p:blipFill>
        <p:spPr>
          <a:xfrm>
            <a:off x="6263005" y="2196465"/>
            <a:ext cx="2093976" cy="2093976"/>
          </a:xfrm>
          <a:prstGeom prst="ellipse">
            <a:avLst/>
          </a:prstGeom>
        </p:spPr>
      </p:pic>
      <p:sp>
        <p:nvSpPr>
          <p:cNvPr id="11" name="Subtitle 3"/>
          <p:cNvSpPr>
            <a:spLocks noGrp="1"/>
          </p:cNvSpPr>
          <p:nvPr/>
        </p:nvSpPr>
        <p:spPr>
          <a:xfrm>
            <a:off x="6263005" y="4371975"/>
            <a:ext cx="2103755" cy="4584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100000"/>
              </a:lnSpc>
              <a:spcBef>
                <a:spcPts val="0"/>
              </a:spcBef>
            </a:pPr>
            <a:r>
              <a:rPr lang="en-US" sz="1400" b="1" dirty="0" err="1">
                <a:latin typeface="Arial" panose="020B0604020202020204" pitchFamily="34" charset="0"/>
                <a:cs typeface="Arial" panose="020B0604020202020204" pitchFamily="34" charset="0"/>
              </a:rPr>
              <a:t>Slamet Solikhun</a:t>
            </a:r>
            <a:endParaRPr lang="en-US" sz="14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1400" dirty="0" err="1">
                <a:latin typeface="Arial" panose="020B0604020202020204" pitchFamily="34" charset="0"/>
                <a:cs typeface="Arial" panose="020B0604020202020204" pitchFamily="34" charset="0"/>
              </a:rPr>
              <a:t>Komisaris Independen</a:t>
            </a:r>
            <a:endParaRPr lang="en-US" sz="1400" dirty="0" err="1">
              <a:latin typeface="Arial" panose="020B0604020202020204" pitchFamily="34" charset="0"/>
              <a:cs typeface="Arial" panose="020B0604020202020204" pitchFamily="34" charset="0"/>
            </a:endParaRPr>
          </a:p>
        </p:txBody>
      </p:sp>
      <p:pic>
        <p:nvPicPr>
          <p:cNvPr id="13" name="Picture 12" descr="logo jastan (80x25mm)"/>
          <p:cNvPicPr>
            <a:picLocks noChangeAspect="1"/>
          </p:cNvPicPr>
          <p:nvPr/>
        </p:nvPicPr>
        <p:blipFill>
          <a:blip r:embed="rId6"/>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772160"/>
          </a:xfrm>
        </p:spPr>
        <p:txBody>
          <a:bodyPr>
            <a:noAutofit/>
          </a:bodyPr>
          <a:lstStyle/>
          <a:p>
            <a:pPr>
              <a:lnSpc>
                <a:spcPct val="100000"/>
              </a:lnSpc>
              <a:spcBef>
                <a:spcPts val="0"/>
              </a:spcBef>
            </a:pPr>
            <a:r>
              <a:rPr lang="en-US" sz="2200" b="1" dirty="0">
                <a:latin typeface="Arial" panose="020B0604020202020204" pitchFamily="34" charset="0"/>
                <a:cs typeface="Arial" panose="020B0604020202020204" pitchFamily="34" charset="0"/>
              </a:rPr>
              <a:t>KEHADIRAN PENGURUS PERSEROAN</a:t>
            </a:r>
            <a:endParaRPr lang="en-US" sz="2200" b="1" dirty="0">
              <a:latin typeface="Arial" panose="020B0604020202020204" pitchFamily="34" charset="0"/>
              <a:cs typeface="Arial" panose="020B0604020202020204" pitchFamily="34" charset="0"/>
            </a:endParaRPr>
          </a:p>
          <a:p>
            <a:pPr>
              <a:lnSpc>
                <a:spcPct val="100000"/>
              </a:lnSpc>
              <a:spcBef>
                <a:spcPts val="0"/>
              </a:spcBef>
            </a:pPr>
            <a:r>
              <a:rPr lang="en-US" sz="2200" b="1" dirty="0">
                <a:latin typeface="Arial" panose="020B0604020202020204" pitchFamily="34" charset="0"/>
                <a:cs typeface="Arial" panose="020B0604020202020204" pitchFamily="34" charset="0"/>
              </a:rPr>
              <a:t>DALAM RUPST </a:t>
            </a:r>
            <a:endParaRPr lang="en-US" sz="2200" b="1" dirty="0">
              <a:latin typeface="Arial" panose="020B0604020202020204" pitchFamily="34" charset="0"/>
              <a:cs typeface="Arial" panose="020B0604020202020204" pitchFamily="34" charset="0"/>
            </a:endParaRPr>
          </a:p>
        </p:txBody>
      </p:sp>
      <p:sp>
        <p:nvSpPr>
          <p:cNvPr id="18" name="Text Box 17"/>
          <p:cNvSpPr txBox="1"/>
          <p:nvPr/>
        </p:nvSpPr>
        <p:spPr>
          <a:xfrm>
            <a:off x="1784350" y="5167630"/>
            <a:ext cx="5615305" cy="645160"/>
          </a:xfrm>
          <a:prstGeom prst="rect">
            <a:avLst/>
          </a:prstGeom>
          <a:solidFill>
            <a:schemeClr val="bg1">
              <a:lumMod val="95000"/>
            </a:schemeClr>
          </a:solidFill>
        </p:spPr>
        <p:txBody>
          <a:bodyPr wrap="square" rtlCol="0" anchor="t">
            <a:spAutoFit/>
          </a:bodyPr>
          <a:lstStyle/>
          <a:p>
            <a:pPr marL="0" indent="0" algn="l">
              <a:buNone/>
              <a:defRPr/>
            </a:pPr>
            <a:r>
              <a:rPr lang="en-US" sz="1200" dirty="0" err="1">
                <a:latin typeface="Arial" panose="020B0604020202020204" pitchFamily="34" charset="0"/>
                <a:ea typeface="Segoe UI" panose="020B0502040204020203" pitchFamily="34" charset="0"/>
                <a:cs typeface="Arial" panose="020B0604020202020204" pitchFamily="34" charset="0"/>
                <a:sym typeface="+mn-ea"/>
              </a:rPr>
              <a:t>Catatan</a:t>
            </a:r>
            <a:r>
              <a:rPr lang="en-US" sz="1200" dirty="0">
                <a:latin typeface="Arial" panose="020B0604020202020204" pitchFamily="34" charset="0"/>
                <a:ea typeface="Segoe UI" panose="020B0502040204020203" pitchFamily="34" charset="0"/>
                <a:cs typeface="Arial" panose="020B0604020202020204" pitchFamily="34" charset="0"/>
                <a:sym typeface="+mn-ea"/>
              </a:rPr>
              <a:t>:</a:t>
            </a:r>
            <a:endParaRPr lang="en-US" sz="1200" dirty="0">
              <a:latin typeface="Arial" panose="020B0604020202020204" pitchFamily="34" charset="0"/>
              <a:ea typeface="Segoe UI" panose="020B0502040204020203" pitchFamily="34" charset="0"/>
              <a:cs typeface="Arial" panose="020B0604020202020204" pitchFamily="34" charset="0"/>
            </a:endParaRPr>
          </a:p>
          <a:p>
            <a:pPr marL="0" indent="0" algn="l">
              <a:buNone/>
              <a:defRPr/>
            </a:pP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Efektif</a:t>
            </a: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menjabat</a:t>
            </a: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sejak</a:t>
            </a: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dinyatakan</a:t>
            </a:r>
            <a:r>
              <a:rPr lang="en-US" sz="1200" dirty="0">
                <a:latin typeface="Arial" panose="020B0604020202020204" pitchFamily="34" charset="0"/>
                <a:ea typeface="Segoe UI" panose="020B0502040204020203" pitchFamily="34" charset="0"/>
                <a:cs typeface="Arial" panose="020B0604020202020204" pitchFamily="34" charset="0"/>
                <a:sym typeface="+mn-ea"/>
              </a:rPr>
              <a:t> lulus </a:t>
            </a:r>
            <a:r>
              <a:rPr lang="en-US" sz="1200" dirty="0" err="1">
                <a:latin typeface="Arial" panose="020B0604020202020204" pitchFamily="34" charset="0"/>
                <a:ea typeface="Segoe UI" panose="020B0502040204020203" pitchFamily="34" charset="0"/>
                <a:cs typeface="Arial" panose="020B0604020202020204" pitchFamily="34" charset="0"/>
                <a:sym typeface="+mn-ea"/>
              </a:rPr>
              <a:t>Penilaian</a:t>
            </a: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Kemampuan</a:t>
            </a: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dan</a:t>
            </a: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Kepatutan</a:t>
            </a:r>
            <a:br>
              <a:rPr lang="en-US" sz="1200" dirty="0" err="1">
                <a:latin typeface="Arial" panose="020B0604020202020204" pitchFamily="34" charset="0"/>
                <a:ea typeface="Segoe UI" panose="020B0502040204020203" pitchFamily="34" charset="0"/>
                <a:cs typeface="Arial" panose="020B0604020202020204" pitchFamily="34" charset="0"/>
                <a:sym typeface="+mn-ea"/>
              </a:rPr>
            </a:br>
            <a:r>
              <a:rPr lang="en-US" sz="1200" dirty="0" err="1">
                <a:latin typeface="Arial" panose="020B0604020202020204" pitchFamily="34" charset="0"/>
                <a:ea typeface="Segoe UI" panose="020B0502040204020203" pitchFamily="34" charset="0"/>
                <a:cs typeface="Arial" panose="020B0604020202020204" pitchFamily="34" charset="0"/>
                <a:sym typeface="+mn-ea"/>
              </a:rPr>
              <a:t>    dari</a:t>
            </a: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Otoritas</a:t>
            </a: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Jasa</a:t>
            </a:r>
            <a:r>
              <a:rPr lang="en-US" sz="1200" dirty="0">
                <a:latin typeface="Arial" panose="020B0604020202020204" pitchFamily="34" charset="0"/>
                <a:ea typeface="Segoe UI" panose="020B0502040204020203" pitchFamily="34" charset="0"/>
                <a:cs typeface="Arial" panose="020B0604020202020204" pitchFamily="34" charset="0"/>
                <a:sym typeface="+mn-ea"/>
              </a:rPr>
              <a:t> </a:t>
            </a:r>
            <a:r>
              <a:rPr lang="en-US" sz="1200" dirty="0" err="1">
                <a:latin typeface="Arial" panose="020B0604020202020204" pitchFamily="34" charset="0"/>
                <a:ea typeface="Segoe UI" panose="020B0502040204020203" pitchFamily="34" charset="0"/>
                <a:cs typeface="Arial" panose="020B0604020202020204" pitchFamily="34" charset="0"/>
                <a:sym typeface="+mn-ea"/>
              </a:rPr>
              <a:t>Keuangan</a:t>
            </a:r>
            <a:endParaRPr lang="en-US" sz="1200" dirty="0" err="1">
              <a:latin typeface="Arial" panose="020B0604020202020204" pitchFamily="34" charset="0"/>
              <a:ea typeface="Segoe UI" panose="020B0502040204020203" pitchFamily="34" charset="0"/>
              <a:cs typeface="Arial" panose="020B0604020202020204" pitchFamily="34" charset="0"/>
              <a:sym typeface="+mn-ea"/>
            </a:endParaRPr>
          </a:p>
        </p:txBody>
      </p:sp>
      <p:sp>
        <p:nvSpPr>
          <p:cNvPr id="2" name="Subtitle 3"/>
          <p:cNvSpPr>
            <a:spLocks noGrp="1"/>
          </p:cNvSpPr>
          <p:nvPr/>
        </p:nvSpPr>
        <p:spPr>
          <a:xfrm>
            <a:off x="3028315" y="1727835"/>
            <a:ext cx="6060440" cy="364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100000"/>
              </a:lnSpc>
              <a:spcBef>
                <a:spcPts val="0"/>
              </a:spcBef>
            </a:pPr>
            <a:r>
              <a:rPr lang="en-US" sz="2000" b="1" dirty="0" err="1">
                <a:latin typeface="Arial" panose="020B0604020202020204" pitchFamily="34" charset="0"/>
                <a:cs typeface="Arial" panose="020B0604020202020204" pitchFamily="34" charset="0"/>
              </a:rPr>
              <a:t>DIREKSI</a:t>
            </a:r>
            <a:endParaRPr lang="en-US" sz="2000" b="1" dirty="0" err="1">
              <a:latin typeface="Arial" panose="020B0604020202020204" pitchFamily="34" charset="0"/>
              <a:cs typeface="Arial" panose="020B0604020202020204" pitchFamily="34" charset="0"/>
            </a:endParaRPr>
          </a:p>
        </p:txBody>
      </p:sp>
      <p:sp>
        <p:nvSpPr>
          <p:cNvPr id="5" name="Subtitle 3"/>
          <p:cNvSpPr>
            <a:spLocks noGrp="1"/>
          </p:cNvSpPr>
          <p:nvPr/>
        </p:nvSpPr>
        <p:spPr>
          <a:xfrm>
            <a:off x="1606550" y="4436110"/>
            <a:ext cx="1958340" cy="381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60000"/>
              </a:lnSpc>
              <a:spcBef>
                <a:spcPts val="0"/>
              </a:spcBef>
            </a:pPr>
            <a:r>
              <a:rPr lang="en-US" sz="1400" b="1" dirty="0" err="1">
                <a:latin typeface="Arial" panose="020B0604020202020204" pitchFamily="34" charset="0"/>
                <a:cs typeface="Arial" panose="020B0604020202020204" pitchFamily="34" charset="0"/>
              </a:rPr>
              <a:t>Megang Kacaribu</a:t>
            </a:r>
            <a:endParaRPr lang="en-US" sz="14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1400" dirty="0" err="1">
                <a:latin typeface="Arial" panose="020B0604020202020204" pitchFamily="34" charset="0"/>
                <a:cs typeface="Arial" panose="020B0604020202020204" pitchFamily="34" charset="0"/>
              </a:rPr>
              <a:t>Direktur Utama</a:t>
            </a:r>
            <a:endParaRPr lang="en-US" sz="1400" dirty="0" err="1">
              <a:latin typeface="Arial" panose="020B0604020202020204" pitchFamily="34" charset="0"/>
              <a:cs typeface="Arial" panose="020B0604020202020204" pitchFamily="34" charset="0"/>
            </a:endParaRPr>
          </a:p>
        </p:txBody>
      </p:sp>
      <p:sp>
        <p:nvSpPr>
          <p:cNvPr id="7" name="Subtitle 3"/>
          <p:cNvSpPr>
            <a:spLocks noGrp="1"/>
          </p:cNvSpPr>
          <p:nvPr/>
        </p:nvSpPr>
        <p:spPr>
          <a:xfrm>
            <a:off x="6009005" y="4451350"/>
            <a:ext cx="2468880" cy="381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60000"/>
              </a:lnSpc>
              <a:spcBef>
                <a:spcPts val="0"/>
              </a:spcBef>
            </a:pPr>
            <a:r>
              <a:rPr lang="en-US" sz="1400" b="1" dirty="0" err="1">
                <a:latin typeface="Arial" panose="020B0604020202020204" pitchFamily="34" charset="0"/>
                <a:cs typeface="Arial" panose="020B0604020202020204" pitchFamily="34" charset="0"/>
              </a:rPr>
              <a:t>Arifia Indah Liany</a:t>
            </a:r>
            <a:endParaRPr lang="en-US" sz="14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1400" dirty="0" err="1">
                <a:latin typeface="Arial" panose="020B0604020202020204" pitchFamily="34" charset="0"/>
                <a:cs typeface="Arial" panose="020B0604020202020204" pitchFamily="34" charset="0"/>
              </a:rPr>
              <a:t>Direktur</a:t>
            </a:r>
            <a:endParaRPr lang="en-US" sz="1400" dirty="0" err="1">
              <a:latin typeface="Arial" panose="020B0604020202020204" pitchFamily="34" charset="0"/>
              <a:cs typeface="Arial" panose="020B0604020202020204" pitchFamily="34" charset="0"/>
            </a:endParaRPr>
          </a:p>
        </p:txBody>
      </p:sp>
      <p:sp>
        <p:nvSpPr>
          <p:cNvPr id="9" name="Subtitle 3"/>
          <p:cNvSpPr>
            <a:spLocks noGrp="1"/>
          </p:cNvSpPr>
          <p:nvPr/>
        </p:nvSpPr>
        <p:spPr>
          <a:xfrm>
            <a:off x="3683000" y="4451350"/>
            <a:ext cx="2468880" cy="381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60000"/>
              </a:lnSpc>
              <a:spcBef>
                <a:spcPts val="0"/>
              </a:spcBef>
            </a:pPr>
            <a:r>
              <a:rPr lang="en-US" sz="1400" b="1" dirty="0" err="1">
                <a:latin typeface="Arial" panose="020B0604020202020204" pitchFamily="34" charset="0"/>
                <a:cs typeface="Arial" panose="020B0604020202020204" pitchFamily="34" charset="0"/>
              </a:rPr>
              <a:t>Teddy Sastra</a:t>
            </a:r>
            <a:endParaRPr lang="en-US" sz="14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1400" dirty="0" err="1">
                <a:latin typeface="Arial" panose="020B0604020202020204" pitchFamily="34" charset="0"/>
                <a:cs typeface="Arial" panose="020B0604020202020204" pitchFamily="34" charset="0"/>
                <a:sym typeface="+mn-ea"/>
              </a:rPr>
              <a:t>Direktur</a:t>
            </a:r>
            <a:endParaRPr lang="en-US" sz="1400" dirty="0" err="1">
              <a:latin typeface="Arial" panose="020B0604020202020204" pitchFamily="34" charset="0"/>
              <a:cs typeface="Arial" panose="020B0604020202020204" pitchFamily="34" charset="0"/>
            </a:endParaRPr>
          </a:p>
        </p:txBody>
      </p:sp>
      <p:sp>
        <p:nvSpPr>
          <p:cNvPr id="11" name="Subtitle 3"/>
          <p:cNvSpPr>
            <a:spLocks noGrp="1"/>
          </p:cNvSpPr>
          <p:nvPr/>
        </p:nvSpPr>
        <p:spPr>
          <a:xfrm>
            <a:off x="8550275" y="4366895"/>
            <a:ext cx="2103755" cy="4584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lnSpc>
                <a:spcPct val="100000"/>
              </a:lnSpc>
              <a:spcBef>
                <a:spcPts val="0"/>
              </a:spcBef>
            </a:pPr>
            <a:r>
              <a:rPr lang="en-US" sz="1400" b="1" dirty="0" err="1">
                <a:latin typeface="Arial" panose="020B0604020202020204" pitchFamily="34" charset="0"/>
                <a:cs typeface="Arial" panose="020B0604020202020204" pitchFamily="34" charset="0"/>
              </a:rPr>
              <a:t>Hendrawan Siregar *)</a:t>
            </a:r>
            <a:endParaRPr lang="en-US" sz="14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1400" dirty="0" err="1">
                <a:latin typeface="Arial" panose="020B0604020202020204" pitchFamily="34" charset="0"/>
                <a:cs typeface="Arial" panose="020B0604020202020204" pitchFamily="34" charset="0"/>
              </a:rPr>
              <a:t>Direktur</a:t>
            </a:r>
            <a:endParaRPr lang="en-US" sz="1400" dirty="0" err="1">
              <a:latin typeface="Arial" panose="020B0604020202020204" pitchFamily="34" charset="0"/>
              <a:cs typeface="Arial" panose="020B0604020202020204" pitchFamily="34" charset="0"/>
            </a:endParaRPr>
          </a:p>
        </p:txBody>
      </p:sp>
      <p:pic>
        <p:nvPicPr>
          <p:cNvPr id="13" name="Picture 12" descr="D:\2 JOB\2020\MATERI PERSIAPAN RUPS 10 AGUSTUS 2020\Teddy-2.jpgTeddy-2"/>
          <p:cNvPicPr>
            <a:picLocks noChangeAspect="1"/>
          </p:cNvPicPr>
          <p:nvPr/>
        </p:nvPicPr>
        <p:blipFill>
          <a:blip r:embed="rId2"/>
          <a:srcRect l="31111" t="18705" r="19574" b="23747"/>
          <a:stretch>
            <a:fillRect/>
          </a:stretch>
        </p:blipFill>
        <p:spPr>
          <a:xfrm>
            <a:off x="3870325" y="2183765"/>
            <a:ext cx="2093976" cy="2093976"/>
          </a:xfrm>
          <a:prstGeom prst="ellipse">
            <a:avLst/>
          </a:prstGeom>
        </p:spPr>
      </p:pic>
      <p:pic>
        <p:nvPicPr>
          <p:cNvPr id="19" name="Picture 18" descr="Arifia"/>
          <p:cNvPicPr>
            <a:picLocks noChangeAspect="1"/>
          </p:cNvPicPr>
          <p:nvPr/>
        </p:nvPicPr>
        <p:blipFill>
          <a:blip r:embed="rId3"/>
          <a:srcRect l="33315" t="18980" r="21608" b="28362"/>
          <a:stretch>
            <a:fillRect/>
          </a:stretch>
        </p:blipFill>
        <p:spPr>
          <a:xfrm>
            <a:off x="6196965" y="2185670"/>
            <a:ext cx="2092960" cy="2092960"/>
          </a:xfrm>
          <a:prstGeom prst="ellipse">
            <a:avLst/>
          </a:prstGeom>
        </p:spPr>
      </p:pic>
      <p:pic>
        <p:nvPicPr>
          <p:cNvPr id="20" name="Picture 19" descr="Hendrawan"/>
          <p:cNvPicPr>
            <a:picLocks noChangeAspect="1"/>
          </p:cNvPicPr>
          <p:nvPr/>
        </p:nvPicPr>
        <p:blipFill>
          <a:blip r:embed="rId4"/>
          <a:srcRect l="32377" t="17844" r="22164" b="27898"/>
          <a:stretch>
            <a:fillRect/>
          </a:stretch>
        </p:blipFill>
        <p:spPr>
          <a:xfrm>
            <a:off x="8555355" y="2185035"/>
            <a:ext cx="2092960" cy="2092960"/>
          </a:xfrm>
          <a:prstGeom prst="ellipse">
            <a:avLst/>
          </a:prstGeom>
        </p:spPr>
      </p:pic>
      <p:pic>
        <p:nvPicPr>
          <p:cNvPr id="21" name="Picture 20" descr="Megang"/>
          <p:cNvPicPr>
            <a:picLocks noChangeAspect="1"/>
          </p:cNvPicPr>
          <p:nvPr/>
        </p:nvPicPr>
        <p:blipFill>
          <a:blip r:embed="rId5"/>
          <a:srcRect l="28787" t="17368" r="21209" b="23857"/>
          <a:stretch>
            <a:fillRect/>
          </a:stretch>
        </p:blipFill>
        <p:spPr>
          <a:xfrm>
            <a:off x="1539240" y="2185035"/>
            <a:ext cx="2092960" cy="2092960"/>
          </a:xfrm>
          <a:prstGeom prst="ellipse">
            <a:avLst/>
          </a:prstGeom>
        </p:spPr>
      </p:pic>
      <p:pic>
        <p:nvPicPr>
          <p:cNvPr id="22" name="Picture 21" descr="logo jastan (80x25mm)"/>
          <p:cNvPicPr>
            <a:picLocks noChangeAspect="1"/>
          </p:cNvPicPr>
          <p:nvPr/>
        </p:nvPicPr>
        <p:blipFill>
          <a:blip r:embed="rId6"/>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086485" y="2366645"/>
            <a:ext cx="10019030" cy="1771015"/>
          </a:xfrm>
        </p:spPr>
        <p:txBody>
          <a:bodyPr>
            <a:normAutofit/>
          </a:bodyPr>
          <a:lstStyle/>
          <a:p>
            <a:pPr algn="ctr" fontAlgn="auto">
              <a:lnSpc>
                <a:spcPct val="100000"/>
              </a:lnSpc>
              <a:spcBef>
                <a:spcPts val="0"/>
              </a:spcBef>
            </a:pPr>
            <a:r>
              <a:rPr lang="en-US" sz="3200" b="1" dirty="0" err="1">
                <a:latin typeface="Arial" panose="020B0604020202020204" pitchFamily="34" charset="0"/>
                <a:cs typeface="Arial" panose="020B0604020202020204" pitchFamily="34" charset="0"/>
              </a:rPr>
              <a:t>TATA TERTIB &amp; PROSEDUR</a:t>
            </a:r>
            <a:endParaRPr lang="en-US" sz="32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3200" b="1" dirty="0" err="1">
                <a:latin typeface="Arial" panose="020B0604020202020204" pitchFamily="34" charset="0"/>
                <a:cs typeface="Arial" panose="020B0604020202020204" pitchFamily="34" charset="0"/>
              </a:rPr>
              <a:t>RAPAT UMUM PEMEGANG SAHAM TAHUNAN </a:t>
            </a:r>
            <a:endParaRPr lang="en-US" sz="3200" b="1" dirty="0" err="1">
              <a:latin typeface="Arial" panose="020B0604020202020204" pitchFamily="34" charset="0"/>
              <a:cs typeface="Arial" panose="020B0604020202020204" pitchFamily="34" charset="0"/>
            </a:endParaRPr>
          </a:p>
          <a:p>
            <a:pPr algn="ctr" fontAlgn="auto">
              <a:lnSpc>
                <a:spcPct val="100000"/>
              </a:lnSpc>
              <a:spcBef>
                <a:spcPts val="0"/>
              </a:spcBef>
            </a:pPr>
            <a:r>
              <a:rPr lang="en-US" sz="3200" b="1" dirty="0" err="1">
                <a:latin typeface="Arial" panose="020B0604020202020204" pitchFamily="34" charset="0"/>
                <a:cs typeface="Arial" panose="020B0604020202020204" pitchFamily="34" charset="0"/>
              </a:rPr>
              <a:t>PT ASURANSI JASA TANIA Tbk</a:t>
            </a:r>
            <a:endParaRPr lang="en-US" sz="3200" b="1"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833755"/>
            <a:ext cx="6060440" cy="784860"/>
          </a:xfrm>
        </p:spPr>
        <p:txBody>
          <a:bodyPr>
            <a:noAutofit/>
          </a:bodyPr>
          <a:lstStyle/>
          <a:p>
            <a:pPr algn="ctr" fontAlgn="auto">
              <a:lnSpc>
                <a:spcPct val="100000"/>
              </a:lnSpc>
              <a:spcBef>
                <a:spcPts val="0"/>
              </a:spcBef>
            </a:pPr>
            <a:r>
              <a:rPr lang="en-US" sz="2200" b="1" dirty="0" smtClean="0">
                <a:latin typeface="Arial" panose="020B0604020202020204" pitchFamily="34" charset="0"/>
                <a:cs typeface="Arial" panose="020B0604020202020204" pitchFamily="34" charset="0"/>
              </a:rPr>
              <a:t>PROFESI/LEMBAGA PENUNJANG</a:t>
            </a:r>
            <a:endParaRPr lang="en-US" sz="2200" b="1" dirty="0" smtClean="0">
              <a:latin typeface="Arial" panose="020B0604020202020204" pitchFamily="34" charset="0"/>
              <a:cs typeface="Arial" panose="020B0604020202020204" pitchFamily="34" charset="0"/>
            </a:endParaRPr>
          </a:p>
        </p:txBody>
      </p:sp>
      <p:grpSp>
        <p:nvGrpSpPr>
          <p:cNvPr id="19" name="Group 18"/>
          <p:cNvGrpSpPr/>
          <p:nvPr/>
        </p:nvGrpSpPr>
        <p:grpSpPr>
          <a:xfrm>
            <a:off x="741998" y="2080260"/>
            <a:ext cx="10708005" cy="2403475"/>
            <a:chOff x="791" y="3276"/>
            <a:chExt cx="16863" cy="3785"/>
          </a:xfrm>
        </p:grpSpPr>
        <p:sp>
          <p:nvSpPr>
            <p:cNvPr id="12" name="Rounded Rectangle 11"/>
            <p:cNvSpPr/>
            <p:nvPr/>
          </p:nvSpPr>
          <p:spPr>
            <a:xfrm>
              <a:off x="816" y="3276"/>
              <a:ext cx="5195" cy="559"/>
            </a:xfrm>
            <a:prstGeom prst="roundRect">
              <a:avLst/>
            </a:prstGeom>
            <a:gradFill>
              <a:gsLst>
                <a:gs pos="0">
                  <a:srgbClr val="02337E"/>
                </a:gs>
                <a:gs pos="100000">
                  <a:srgbClr val="02335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KANTOR AKUNTAN PUBLIK (KAP)</a:t>
              </a:r>
              <a:endParaRPr lang="en-US" sz="1400" b="1">
                <a:latin typeface="Arial" panose="020B0604020202020204" pitchFamily="34" charset="0"/>
                <a:cs typeface="Arial" panose="020B0604020202020204" pitchFamily="34" charset="0"/>
              </a:endParaRPr>
            </a:p>
          </p:txBody>
        </p:sp>
        <p:sp>
          <p:nvSpPr>
            <p:cNvPr id="14" name="Subtitle 3"/>
            <p:cNvSpPr>
              <a:spLocks noGrp="1"/>
            </p:cNvSpPr>
            <p:nvPr/>
          </p:nvSpPr>
          <p:spPr>
            <a:xfrm>
              <a:off x="791" y="3995"/>
              <a:ext cx="5847" cy="30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1400" b="1" dirty="0" err="1">
                  <a:latin typeface="Arial" panose="020B0604020202020204" pitchFamily="34" charset="0"/>
                  <a:cs typeface="Arial" panose="020B0604020202020204" pitchFamily="34" charset="0"/>
                </a:rPr>
                <a:t>Mirawati Sensi Idris </a:t>
              </a:r>
              <a:br>
                <a:rPr lang="en-US" sz="1400" b="1" dirty="0" err="1">
                  <a:latin typeface="Arial" panose="020B0604020202020204" pitchFamily="34" charset="0"/>
                  <a:cs typeface="Arial" panose="020B0604020202020204" pitchFamily="34" charset="0"/>
                </a:rPr>
              </a:br>
              <a:r>
                <a:rPr lang="en-US" sz="1400" b="1" dirty="0" err="1">
                  <a:latin typeface="Arial" panose="020B0604020202020204" pitchFamily="34" charset="0"/>
                  <a:cs typeface="Arial" panose="020B0604020202020204" pitchFamily="34" charset="0"/>
                </a:rPr>
                <a:t>(Moore stephens international limited)</a:t>
              </a:r>
              <a:endParaRPr lang="en-US" sz="1400" b="1" dirty="0" err="1">
                <a:latin typeface="Arial" panose="020B0604020202020204" pitchFamily="34" charset="0"/>
                <a:cs typeface="Arial" panose="020B0604020202020204" pitchFamily="34" charset="0"/>
              </a:endParaRPr>
            </a:p>
            <a:p>
              <a:pPr algn="l" fontAlgn="auto">
                <a:lnSpc>
                  <a:spcPct val="100000"/>
                </a:lnSpc>
                <a:spcBef>
                  <a:spcPts val="0"/>
                </a:spcBef>
              </a:pPr>
              <a:r>
                <a:rPr lang="en-US" sz="1400" dirty="0" err="1">
                  <a:latin typeface="Arial" panose="020B0604020202020204" pitchFamily="34" charset="0"/>
                  <a:cs typeface="Arial" panose="020B0604020202020204" pitchFamily="34" charset="0"/>
                </a:rPr>
                <a:t>Menara Sudirman Lantai 18 Lot ABD  </a:t>
              </a:r>
              <a:endParaRPr lang="en-US" sz="1400" dirty="0" err="1">
                <a:latin typeface="Arial" panose="020B0604020202020204" pitchFamily="34" charset="0"/>
                <a:cs typeface="Arial" panose="020B0604020202020204" pitchFamily="34" charset="0"/>
              </a:endParaRPr>
            </a:p>
            <a:p>
              <a:pPr algn="l" defTabSz="914400" fontAlgn="auto">
                <a:lnSpc>
                  <a:spcPct val="100000"/>
                </a:lnSpc>
                <a:spcBef>
                  <a:spcPts val="0"/>
                </a:spcBef>
                <a:tabLst>
                  <a:tab pos="457200" algn="l"/>
                </a:tabLst>
              </a:pPr>
              <a:r>
                <a:rPr lang="en-US" sz="1400" dirty="0" err="1">
                  <a:latin typeface="Arial" panose="020B0604020202020204" pitchFamily="34" charset="0"/>
                  <a:cs typeface="Arial" panose="020B0604020202020204" pitchFamily="34" charset="0"/>
                </a:rPr>
                <a:t>Intiland Tower 7th floor  </a:t>
              </a:r>
              <a:br>
                <a:rPr lang="en-US" sz="1400" dirty="0" err="1">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Jl. Jenderal Sudirman Kav. 32 Jakarta10220 </a:t>
              </a:r>
              <a:br>
                <a:rPr lang="en-US" sz="1400" dirty="0" err="1">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Telp.	: 021-5708111</a:t>
              </a:r>
              <a:br>
                <a:rPr lang="en-US" sz="1400" dirty="0" err="1">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Fax.	: 021-5722737</a:t>
              </a:r>
              <a:endParaRPr lang="en-US" sz="1400" dirty="0" err="1">
                <a:latin typeface="Arial" panose="020B0604020202020204" pitchFamily="34" charset="0"/>
                <a:cs typeface="Arial" panose="020B0604020202020204" pitchFamily="34" charset="0"/>
              </a:endParaRPr>
            </a:p>
          </p:txBody>
        </p:sp>
        <p:sp>
          <p:nvSpPr>
            <p:cNvPr id="15" name="Rounded Rectangle 14"/>
            <p:cNvSpPr/>
            <p:nvPr/>
          </p:nvSpPr>
          <p:spPr>
            <a:xfrm>
              <a:off x="6763" y="3276"/>
              <a:ext cx="5195" cy="559"/>
            </a:xfrm>
            <a:prstGeom prst="roundRect">
              <a:avLst/>
            </a:prstGeom>
            <a:gradFill>
              <a:gsLst>
                <a:gs pos="0">
                  <a:srgbClr val="02337E"/>
                </a:gs>
                <a:gs pos="100000">
                  <a:srgbClr val="02335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BIRO ADMINISTRASI EFEK (BAE)</a:t>
              </a:r>
              <a:endParaRPr lang="en-US" sz="1400" b="1">
                <a:latin typeface="Arial" panose="020B0604020202020204" pitchFamily="34" charset="0"/>
                <a:cs typeface="Arial" panose="020B0604020202020204" pitchFamily="34" charset="0"/>
              </a:endParaRPr>
            </a:p>
          </p:txBody>
        </p:sp>
        <p:sp>
          <p:nvSpPr>
            <p:cNvPr id="16" name="Subtitle 3"/>
            <p:cNvSpPr>
              <a:spLocks noGrp="1"/>
            </p:cNvSpPr>
            <p:nvPr/>
          </p:nvSpPr>
          <p:spPr>
            <a:xfrm>
              <a:off x="6738" y="3995"/>
              <a:ext cx="5196" cy="26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1400" b="1" dirty="0" err="1">
                  <a:latin typeface="Arial" panose="020B0604020202020204" pitchFamily="34" charset="0"/>
                  <a:cs typeface="Arial" panose="020B0604020202020204" pitchFamily="34" charset="0"/>
                </a:rPr>
                <a:t>PT Adimitra Jasa Korpora</a:t>
              </a:r>
              <a:endParaRPr lang="en-US" sz="1400" b="1" dirty="0" err="1">
                <a:latin typeface="Arial" panose="020B0604020202020204" pitchFamily="34" charset="0"/>
                <a:cs typeface="Arial" panose="020B0604020202020204" pitchFamily="34" charset="0"/>
              </a:endParaRPr>
            </a:p>
            <a:p>
              <a:pPr algn="l" defTabSz="914400" fontAlgn="auto">
                <a:lnSpc>
                  <a:spcPct val="100000"/>
                </a:lnSpc>
                <a:spcBef>
                  <a:spcPts val="0"/>
                </a:spcBef>
                <a:tabLst>
                  <a:tab pos="457200" algn="l"/>
                </a:tabLst>
              </a:pPr>
              <a:r>
                <a:rPr lang="en-US" sz="1400" dirty="0" err="1">
                  <a:latin typeface="Arial" panose="020B0604020202020204" pitchFamily="34" charset="0"/>
                  <a:cs typeface="Arial" panose="020B0604020202020204" pitchFamily="34" charset="0"/>
                </a:rPr>
                <a:t>Kirana Boutique Office  </a:t>
              </a:r>
              <a:br>
                <a:rPr lang="en-US" sz="1400" dirty="0" err="1">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Jl. Kirana Avenue III Blok F3 No.5  Kelapa Gading - Jakarta 14250</a:t>
              </a:r>
              <a:br>
                <a:rPr lang="en-US" sz="1400" dirty="0" err="1">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Telp.	:  021-2974-5222</a:t>
              </a:r>
              <a:br>
                <a:rPr lang="en-US" sz="1400" dirty="0" err="1">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Fax.	:  021-2928-9961</a:t>
              </a:r>
              <a:endParaRPr lang="en-US" sz="1400" dirty="0" err="1">
                <a:latin typeface="Arial" panose="020B0604020202020204" pitchFamily="34" charset="0"/>
                <a:cs typeface="Arial" panose="020B0604020202020204" pitchFamily="34" charset="0"/>
              </a:endParaRPr>
            </a:p>
          </p:txBody>
        </p:sp>
        <p:sp>
          <p:nvSpPr>
            <p:cNvPr id="17" name="Rounded Rectangle 16"/>
            <p:cNvSpPr/>
            <p:nvPr/>
          </p:nvSpPr>
          <p:spPr>
            <a:xfrm>
              <a:off x="12460" y="3276"/>
              <a:ext cx="5195" cy="559"/>
            </a:xfrm>
            <a:prstGeom prst="roundRect">
              <a:avLst/>
            </a:prstGeom>
            <a:gradFill>
              <a:gsLst>
                <a:gs pos="0">
                  <a:srgbClr val="02337E"/>
                </a:gs>
                <a:gs pos="100000">
                  <a:srgbClr val="02335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NOTARIS</a:t>
              </a:r>
              <a:endParaRPr lang="en-US" sz="1400" b="1">
                <a:latin typeface="Arial" panose="020B0604020202020204" pitchFamily="34" charset="0"/>
                <a:cs typeface="Arial" panose="020B0604020202020204" pitchFamily="34" charset="0"/>
              </a:endParaRPr>
            </a:p>
          </p:txBody>
        </p:sp>
        <p:sp>
          <p:nvSpPr>
            <p:cNvPr id="18" name="Subtitle 3"/>
            <p:cNvSpPr>
              <a:spLocks noGrp="1"/>
            </p:cNvSpPr>
            <p:nvPr/>
          </p:nvSpPr>
          <p:spPr>
            <a:xfrm>
              <a:off x="12435" y="3995"/>
              <a:ext cx="5196" cy="26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1400" b="1" dirty="0" err="1">
                  <a:latin typeface="Arial" panose="020B0604020202020204" pitchFamily="34" charset="0"/>
                  <a:cs typeface="Arial" panose="020B0604020202020204" pitchFamily="34" charset="0"/>
                </a:rPr>
                <a:t>Persekutuan Perdata Kantor Notaris</a:t>
              </a:r>
              <a:endParaRPr lang="en-US" sz="1400" b="1" dirty="0" err="1">
                <a:latin typeface="Arial" panose="020B0604020202020204" pitchFamily="34" charset="0"/>
                <a:cs typeface="Arial" panose="020B0604020202020204" pitchFamily="34" charset="0"/>
              </a:endParaRPr>
            </a:p>
            <a:p>
              <a:pPr algn="l" fontAlgn="auto">
                <a:lnSpc>
                  <a:spcPct val="100000"/>
                </a:lnSpc>
                <a:spcBef>
                  <a:spcPts val="0"/>
                </a:spcBef>
              </a:pPr>
              <a:r>
                <a:rPr lang="en-US" sz="1400" b="1" dirty="0" err="1">
                  <a:latin typeface="Arial" panose="020B0604020202020204" pitchFamily="34" charset="0"/>
                  <a:cs typeface="Arial" panose="020B0604020202020204" pitchFamily="34" charset="0"/>
                </a:rPr>
                <a:t>Aulia Taufani dan Aryanti Artisari</a:t>
              </a:r>
              <a:endParaRPr lang="en-US" sz="1400" b="1" dirty="0" err="1">
                <a:latin typeface="Arial" panose="020B0604020202020204" pitchFamily="34" charset="0"/>
                <a:cs typeface="Arial" panose="020B0604020202020204" pitchFamily="34" charset="0"/>
              </a:endParaRPr>
            </a:p>
            <a:p>
              <a:pPr algn="l" fontAlgn="auto">
                <a:lnSpc>
                  <a:spcPct val="100000"/>
                </a:lnSpc>
                <a:spcBef>
                  <a:spcPts val="0"/>
                </a:spcBef>
              </a:pPr>
              <a:r>
                <a:rPr lang="en-US" sz="1400" dirty="0" err="1">
                  <a:latin typeface="Arial" panose="020B0604020202020204" pitchFamily="34" charset="0"/>
                  <a:cs typeface="Arial" panose="020B0604020202020204" pitchFamily="34" charset="0"/>
                </a:rPr>
                <a:t>Menara Sudirman Lantai 18 Lot ABD  </a:t>
              </a:r>
              <a:endParaRPr lang="en-US" sz="1400" dirty="0" err="1">
                <a:latin typeface="Arial" panose="020B0604020202020204" pitchFamily="34" charset="0"/>
                <a:cs typeface="Arial" panose="020B0604020202020204" pitchFamily="34" charset="0"/>
              </a:endParaRPr>
            </a:p>
            <a:p>
              <a:pPr algn="l" fontAlgn="auto">
                <a:lnSpc>
                  <a:spcPct val="100000"/>
                </a:lnSpc>
                <a:spcBef>
                  <a:spcPts val="0"/>
                </a:spcBef>
              </a:pPr>
              <a:r>
                <a:rPr lang="en-US" sz="1400" dirty="0" err="1">
                  <a:latin typeface="Arial" panose="020B0604020202020204" pitchFamily="34" charset="0"/>
                  <a:cs typeface="Arial" panose="020B0604020202020204" pitchFamily="34" charset="0"/>
                </a:rPr>
                <a:t>Jalan Jenderal Sudirman Kaveling 60 </a:t>
              </a:r>
              <a:endParaRPr lang="en-US" sz="1400" dirty="0" err="1">
                <a:latin typeface="Arial" panose="020B0604020202020204" pitchFamily="34" charset="0"/>
                <a:cs typeface="Arial" panose="020B0604020202020204" pitchFamily="34" charset="0"/>
              </a:endParaRPr>
            </a:p>
            <a:p>
              <a:pPr algn="l" fontAlgn="auto">
                <a:lnSpc>
                  <a:spcPct val="100000"/>
                </a:lnSpc>
                <a:spcBef>
                  <a:spcPts val="0"/>
                </a:spcBef>
              </a:pPr>
              <a:r>
                <a:rPr lang="en-US" sz="1400" dirty="0" err="1">
                  <a:latin typeface="Arial" panose="020B0604020202020204" pitchFamily="34" charset="0"/>
                  <a:cs typeface="Arial" panose="020B0604020202020204" pitchFamily="34" charset="0"/>
                </a:rPr>
                <a:t>Jakarta Selatan - 12190</a:t>
              </a:r>
              <a:endParaRPr lang="en-US" sz="1400" dirty="0" err="1">
                <a:latin typeface="Arial" panose="020B0604020202020204" pitchFamily="34" charset="0"/>
                <a:cs typeface="Arial" panose="020B0604020202020204" pitchFamily="34" charset="0"/>
              </a:endParaRPr>
            </a:p>
            <a:p>
              <a:pPr algn="l" defTabSz="914400" fontAlgn="auto">
                <a:lnSpc>
                  <a:spcPct val="100000"/>
                </a:lnSpc>
                <a:spcBef>
                  <a:spcPts val="0"/>
                </a:spcBef>
                <a:tabLst>
                  <a:tab pos="457200" algn="l"/>
                </a:tabLst>
              </a:pPr>
              <a:r>
                <a:rPr lang="en-US" sz="1400" dirty="0" err="1">
                  <a:latin typeface="Arial" panose="020B0604020202020204" pitchFamily="34" charset="0"/>
                  <a:cs typeface="Arial" panose="020B0604020202020204" pitchFamily="34" charset="0"/>
                </a:rPr>
                <a:t>Telp.	: +62 21 52892366 (hunting)</a:t>
              </a:r>
              <a:endParaRPr lang="en-US" sz="1400" dirty="0" err="1">
                <a:latin typeface="Arial" panose="020B0604020202020204" pitchFamily="34" charset="0"/>
                <a:cs typeface="Arial" panose="020B0604020202020204" pitchFamily="34" charset="0"/>
              </a:endParaRPr>
            </a:p>
            <a:p>
              <a:pPr algn="l" defTabSz="914400" fontAlgn="auto">
                <a:lnSpc>
                  <a:spcPct val="100000"/>
                </a:lnSpc>
                <a:spcBef>
                  <a:spcPts val="0"/>
                </a:spcBef>
                <a:tabLst>
                  <a:tab pos="457200" algn="l"/>
                </a:tabLst>
              </a:pPr>
              <a:r>
                <a:rPr lang="en-US" sz="1400" dirty="0" err="1">
                  <a:latin typeface="Arial" panose="020B0604020202020204" pitchFamily="34" charset="0"/>
                  <a:cs typeface="Arial" panose="020B0604020202020204" pitchFamily="34" charset="0"/>
                </a:rPr>
                <a:t>Fax.	: +62 21 5204780</a:t>
              </a:r>
              <a:endParaRPr lang="en-US" sz="1400" dirty="0" err="1">
                <a:latin typeface="Arial" panose="020B0604020202020204" pitchFamily="34" charset="0"/>
                <a:cs typeface="Arial" panose="020B0604020202020204" pitchFamily="34" charset="0"/>
              </a:endParaRPr>
            </a:p>
          </p:txBody>
        </p:sp>
      </p:grpSp>
      <p:pic>
        <p:nvPicPr>
          <p:cNvPr id="2" name="Picture 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241425" y="167513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1. UMUM</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548765" y="2159635"/>
            <a:ext cx="9385300" cy="3549650"/>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auto">
              <a:lnSpc>
                <a:spcPct val="115000"/>
              </a:lnSpc>
              <a:spcBef>
                <a:spcPts val="0"/>
              </a:spcBef>
              <a:spcAft>
                <a:spcPts val="0"/>
              </a:spcAft>
            </a:pPr>
            <a:r>
              <a:rPr lang="en-US" sz="1600" dirty="0" err="1">
                <a:latin typeface="Arial" panose="020B0604020202020204" pitchFamily="34" charset="0"/>
                <a:cs typeface="Arial" panose="020B0604020202020204" pitchFamily="34" charset="0"/>
              </a:rPr>
              <a:t>Rapat  Umum  Pemegang  Saham  ini  adalah  Rapat  Umum  Pemegang  Saham  </a:t>
            </a:r>
            <a:r>
              <a:rPr lang="en-US" sz="1600" b="1" dirty="0" err="1">
                <a:latin typeface="Arial" panose="020B0604020202020204" pitchFamily="34" charset="0"/>
                <a:cs typeface="Arial" panose="020B0604020202020204" pitchFamily="34" charset="0"/>
              </a:rPr>
              <a:t>PT  ASURANSI  JASA TANIA Tbk (selanjutnya disebut “Rapat”).</a:t>
            </a:r>
            <a:endParaRPr lang="en-US" sz="1600" b="1" dirty="0" err="1">
              <a:latin typeface="Arial" panose="020B0604020202020204" pitchFamily="34" charset="0"/>
              <a:cs typeface="Arial" panose="020B0604020202020204" pitchFamily="34" charset="0"/>
            </a:endParaRPr>
          </a:p>
          <a:p>
            <a:pPr algn="just" fontAlgn="auto">
              <a:lnSpc>
                <a:spcPct val="55000"/>
              </a:lnSpc>
              <a:spcBef>
                <a:spcPts val="0"/>
              </a:spcBef>
              <a:spcAft>
                <a:spcPts val="0"/>
              </a:spcAft>
            </a:pPr>
            <a:endParaRPr lang="en-US" sz="1600" b="1" dirty="0" err="1">
              <a:latin typeface="Arial" panose="020B0604020202020204" pitchFamily="34" charset="0"/>
              <a:cs typeface="Arial" panose="020B0604020202020204" pitchFamily="34" charset="0"/>
            </a:endParaRPr>
          </a:p>
          <a:p>
            <a:pPr algn="just" fontAlgn="auto">
              <a:lnSpc>
                <a:spcPct val="115000"/>
              </a:lnSpc>
              <a:spcBef>
                <a:spcPts val="0"/>
              </a:spcBef>
              <a:spcAft>
                <a:spcPts val="0"/>
              </a:spcAft>
            </a:pPr>
            <a:r>
              <a:rPr lang="en-US" sz="1600" dirty="0" err="1">
                <a:latin typeface="Arial" panose="020B0604020202020204" pitchFamily="34" charset="0"/>
                <a:cs typeface="Arial" panose="020B0604020202020204" pitchFamily="34" charset="0"/>
              </a:rPr>
              <a:t>Selama Rapat diselenggarakan, telepon seluler agar di non aktifkan atau dialihkan menggunakan nada getar agar tidak mengganggu jalannya Rapat.</a:t>
            </a:r>
            <a:endParaRPr lang="en-US" sz="1600" dirty="0" err="1">
              <a:latin typeface="Arial" panose="020B0604020202020204" pitchFamily="34" charset="0"/>
              <a:cs typeface="Arial" panose="020B0604020202020204" pitchFamily="34" charset="0"/>
            </a:endParaRPr>
          </a:p>
          <a:p>
            <a:pPr algn="just" fontAlgn="auto">
              <a:lnSpc>
                <a:spcPct val="65000"/>
              </a:lnSpc>
              <a:spcBef>
                <a:spcPts val="0"/>
              </a:spcBef>
              <a:spcAft>
                <a:spcPts val="0"/>
              </a:spcAft>
            </a:pPr>
            <a:endParaRPr lang="en-US" sz="1600" dirty="0" err="1">
              <a:latin typeface="Arial" panose="020B0604020202020204" pitchFamily="34" charset="0"/>
              <a:cs typeface="Arial" panose="020B0604020202020204" pitchFamily="34" charset="0"/>
            </a:endParaRPr>
          </a:p>
          <a:p>
            <a:pPr algn="just" fontAlgn="auto">
              <a:lnSpc>
                <a:spcPct val="115000"/>
              </a:lnSpc>
              <a:spcBef>
                <a:spcPts val="0"/>
              </a:spcBef>
              <a:spcAft>
                <a:spcPts val="0"/>
              </a:spcAft>
            </a:pPr>
            <a:r>
              <a:rPr lang="en-US" sz="1600" dirty="0" err="1">
                <a:latin typeface="Arial" panose="020B0604020202020204" pitchFamily="34" charset="0"/>
                <a:cs typeface="Arial" panose="020B0604020202020204" pitchFamily="34" charset="0"/>
              </a:rPr>
              <a:t>Mengacu pada ketentuan pemerintah Republik Indonesia dan Otoritas Jasa Keuangan mengenai pencegahan penyebaran virus COVID-19, serta protokol yang diberlakukan oleh pengelola gedung penyelenggara Rapat, maka Perseroan perlu menyampaikan tata tertib dalam pelaksanaan Rapat. </a:t>
            </a:r>
            <a:endParaRPr lang="en-US" sz="1600" dirty="0" err="1">
              <a:latin typeface="Arial" panose="020B0604020202020204" pitchFamily="34" charset="0"/>
              <a:cs typeface="Arial" panose="020B0604020202020204" pitchFamily="34" charset="0"/>
            </a:endParaRPr>
          </a:p>
          <a:p>
            <a:pPr algn="just" fontAlgn="auto">
              <a:lnSpc>
                <a:spcPct val="115000"/>
              </a:lnSpc>
              <a:spcBef>
                <a:spcPts val="0"/>
              </a:spcBef>
              <a:spcAft>
                <a:spcPts val="0"/>
              </a:spcAft>
            </a:pPr>
            <a:r>
              <a:rPr lang="en-US" sz="1600" dirty="0" err="1">
                <a:latin typeface="Arial" panose="020B0604020202020204" pitchFamily="34" charset="0"/>
                <a:cs typeface="Arial" panose="020B0604020202020204" pitchFamily="34" charset="0"/>
              </a:rPr>
              <a:t>Rapat akan diselenggarakan seefisien mungkin dengan pembahasan sebagai berikut:</a:t>
            </a:r>
            <a:endParaRPr lang="en-US" sz="1600" dirty="0" err="1">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tabLst>
                <a:tab pos="457200" algn="l"/>
              </a:tabLst>
            </a:pPr>
            <a:r>
              <a:rPr lang="en-US" sz="1600" dirty="0" err="1">
                <a:latin typeface="Arial" panose="020B0604020202020204" pitchFamily="34" charset="0"/>
                <a:cs typeface="Arial" panose="020B0604020202020204" pitchFamily="34" charset="0"/>
              </a:rPr>
              <a:t>a.	Pembukaan oleh Ketua Rapat.</a:t>
            </a:r>
            <a:endParaRPr lang="en-US" sz="1600" dirty="0" err="1">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tabLst>
                <a:tab pos="457200" algn="l"/>
              </a:tabLst>
            </a:pPr>
            <a:r>
              <a:rPr lang="en-US" sz="1600" dirty="0" err="1">
                <a:latin typeface="Arial" panose="020B0604020202020204" pitchFamily="34" charset="0"/>
                <a:cs typeface="Arial" panose="020B0604020202020204" pitchFamily="34" charset="0"/>
              </a:rPr>
              <a:t>b.	Penetapan kuorum kehadiran.</a:t>
            </a:r>
            <a:endParaRPr lang="en-US" sz="1600" dirty="0" err="1">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tabLst>
                <a:tab pos="457200" algn="l"/>
              </a:tabLst>
            </a:pPr>
            <a:r>
              <a:rPr lang="en-US" sz="1600" dirty="0" err="1">
                <a:latin typeface="Arial" panose="020B0604020202020204" pitchFamily="34" charset="0"/>
                <a:cs typeface="Arial" panose="020B0604020202020204" pitchFamily="34" charset="0"/>
              </a:rPr>
              <a:t>c.	Pembahasan atas pertanyaan dan pengambilan keputusan atas setiap mata acara.</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241425" y="167513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2. WAKTU &amp; TEMPAT RAPAT</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548765" y="2159635"/>
            <a:ext cx="9385300" cy="1597025"/>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Hari / Tanggal	:  Senin, 10 Agustus 2020</a:t>
            </a:r>
            <a:endParaRPr lang="en-US" sz="1600" dirty="0" err="1">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Tempat	:  Agro Plaza, Lantai 9 </a:t>
            </a:r>
            <a:endParaRPr lang="en-US" sz="1600" dirty="0" err="1">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	   Jl. HR. Rasuna Said Kav. X2 No. 1, Jakarta 12950</a:t>
            </a:r>
            <a:endParaRPr lang="en-US" sz="1600" dirty="0" err="1">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Waktu	:  10.00 WIB - selesai</a:t>
            </a:r>
            <a:endParaRPr lang="en-US" sz="1600" dirty="0" err="1">
              <a:latin typeface="Arial" panose="020B0604020202020204" pitchFamily="34" charset="0"/>
              <a:cs typeface="Arial" panose="020B0604020202020204" pitchFamily="34" charset="0"/>
            </a:endParaRPr>
          </a:p>
        </p:txBody>
      </p:sp>
      <p:sp>
        <p:nvSpPr>
          <p:cNvPr id="2" name="Subtitle 3"/>
          <p:cNvSpPr>
            <a:spLocks noGrp="1"/>
          </p:cNvSpPr>
          <p:nvPr/>
        </p:nvSpPr>
        <p:spPr>
          <a:xfrm>
            <a:off x="1222375" y="352806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3. MATA ACARA RAPAT</a:t>
            </a:r>
            <a:endParaRPr lang="en-US" sz="2200" b="1" dirty="0" err="1">
              <a:latin typeface="Arial" panose="020B0604020202020204" pitchFamily="34" charset="0"/>
              <a:cs typeface="Arial" panose="020B0604020202020204" pitchFamily="34" charset="0"/>
            </a:endParaRPr>
          </a:p>
        </p:txBody>
      </p:sp>
      <p:sp>
        <p:nvSpPr>
          <p:cNvPr id="3" name="Subtitle 3"/>
          <p:cNvSpPr>
            <a:spLocks noGrp="1"/>
          </p:cNvSpPr>
          <p:nvPr/>
        </p:nvSpPr>
        <p:spPr>
          <a:xfrm>
            <a:off x="1519555" y="3885565"/>
            <a:ext cx="9385300" cy="114554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Tidak ada perubahan seperti yang telah disampaikan pada Undangan Rapat Umum Pemegang Saham Tahunan dan Iklan Panggilan RUPS TAHUNAN di Harian Media Indonesia pada tanggal       17 Juli 2020 / Situs Web Bursa Efek Indonesia dan Situs Perseroan sebelumnya.</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241425" y="1516380"/>
            <a:ext cx="6947535"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4. PESERTA RAPAT UMUM PEMEGANG SAHAM</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548765" y="2000885"/>
            <a:ext cx="9385300" cy="3938270"/>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defTabSz="914400" fontAlgn="auto">
              <a:lnSpc>
                <a:spcPct val="115000"/>
              </a:lnSpc>
              <a:spcBef>
                <a:spcPts val="0"/>
              </a:spcBef>
              <a:spcAft>
                <a:spcPts val="0"/>
              </a:spcAft>
              <a:buFont typeface="+mj-lt"/>
              <a:buAutoNum type="alphaLcPeriod"/>
              <a:tabLst>
                <a:tab pos="1371600" algn="l"/>
              </a:tabLst>
            </a:pPr>
            <a:r>
              <a:rPr lang="en-US" sz="1600" dirty="0" err="1">
                <a:latin typeface="Arial" panose="020B0604020202020204" pitchFamily="34" charset="0"/>
                <a:cs typeface="Arial" panose="020B0604020202020204" pitchFamily="34" charset="0"/>
              </a:rPr>
              <a:t>Peserta Rapat adalah para pemegang Saham yang namanya tercatat dalam Daftar Pemegang Saham Perseroan atau Pemegang Saham yang terdaftar dalam Daftar Pemegang Saham (DPS) yang diterbitkan oleh KSEI pada tanggal 16 Juli 2020 sampai dengan pukul 16.00 WIB.</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0"/>
              </a:spcBef>
              <a:spcAft>
                <a:spcPts val="0"/>
              </a:spcAft>
              <a:buFont typeface="+mj-lt"/>
              <a:buAutoNum type="alphaLcPeriod"/>
              <a:tabLst>
                <a:tab pos="1371600" algn="l"/>
              </a:tabLst>
            </a:pPr>
            <a:r>
              <a:rPr lang="en-US" sz="1600" dirty="0" err="1">
                <a:latin typeface="Arial" panose="020B0604020202020204" pitchFamily="34" charset="0"/>
                <a:cs typeface="Arial" panose="020B0604020202020204" pitchFamily="34" charset="0"/>
              </a:rPr>
              <a:t>Para Pemegang Saham yang berhalangan menghadiri Rapat secara langsung, dapat diwakili oleh kuasanya dengan membawa Surat Kuasa yang sah, dengan ketentuan bahwa anggota Direksi, anggota Komisaris dan Karyawan Perseroan boleh bertindak  selaku  kuasa dalam  Rapat  namun  suara  yang  mereka keluarkan selaku kuasa tidak dihitung dalam menentukan jumlah suara yang dikeluarkan dalam Rapat.</a:t>
            </a:r>
            <a:endParaRPr lang="en-US" sz="1600" dirty="0" err="1">
              <a:latin typeface="Arial" panose="020B0604020202020204" pitchFamily="34" charset="0"/>
              <a:cs typeface="Arial" panose="020B0604020202020204" pitchFamily="34" charset="0"/>
            </a:endParaRPr>
          </a:p>
          <a:p>
            <a:pPr algn="just" defTabSz="914400" fontAlgn="auto">
              <a:lnSpc>
                <a:spcPct val="55000"/>
              </a:lnSpc>
              <a:spcBef>
                <a:spcPts val="0"/>
              </a:spcBef>
              <a:spcAft>
                <a:spcPts val="0"/>
              </a:spcAft>
              <a:tabLst>
                <a:tab pos="1371600" algn="l"/>
              </a:tabLst>
            </a:pPr>
            <a:endParaRPr lang="en-US" sz="1600" dirty="0" err="1">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Perseroan memastikan Pemegang Saham yang tidak dapat hadir atau memilih untuk tidak hadir dalam Rapat dapat melaksanakan haknya dengan cara memberikan kuasa kepada Pihak Independen yang disediakan Perseroan (Biro Administrasi Efek Perseroan) untuk menghadiri Rapat dan memberikan hak suaranya pada setiap agenda Rapat; memberikan kuasa kepada Pihak Independen yang disediakan Perseroan (Biro Administrasi Efek Perseroan) untuk menghadiri Rapat</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241425" y="167513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5. UNDANGAN</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548765" y="2159635"/>
            <a:ext cx="9385300" cy="1016635"/>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Pihak yang bukan Pemegang Saham Perseroan dapat hadir atas undangan Direksi namun tidak mempunyai Hak untuk mengeluarkan pendapat, mengajukan pertanyaan dan memberikan suara dalam Rapat.</a:t>
            </a:r>
            <a:endParaRPr lang="en-US" sz="1600" dirty="0" err="1">
              <a:latin typeface="Arial" panose="020B0604020202020204" pitchFamily="34" charset="0"/>
              <a:cs typeface="Arial" panose="020B0604020202020204" pitchFamily="34" charset="0"/>
            </a:endParaRPr>
          </a:p>
        </p:txBody>
      </p:sp>
      <p:sp>
        <p:nvSpPr>
          <p:cNvPr id="2" name="Subtitle 3"/>
          <p:cNvSpPr>
            <a:spLocks noGrp="1"/>
          </p:cNvSpPr>
          <p:nvPr/>
        </p:nvSpPr>
        <p:spPr>
          <a:xfrm>
            <a:off x="1273175" y="3156585"/>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6. BAHASA</a:t>
            </a:r>
            <a:endParaRPr lang="en-US" sz="2200" b="1" dirty="0" err="1">
              <a:latin typeface="Arial" panose="020B0604020202020204" pitchFamily="34" charset="0"/>
              <a:cs typeface="Arial" panose="020B0604020202020204" pitchFamily="34" charset="0"/>
            </a:endParaRPr>
          </a:p>
        </p:txBody>
      </p:sp>
      <p:sp>
        <p:nvSpPr>
          <p:cNvPr id="3" name="Subtitle 3"/>
          <p:cNvSpPr>
            <a:spLocks noGrp="1"/>
          </p:cNvSpPr>
          <p:nvPr/>
        </p:nvSpPr>
        <p:spPr>
          <a:xfrm>
            <a:off x="1580515" y="3514090"/>
            <a:ext cx="9385300" cy="50038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Rapat akan diselenggarakan dalam Bahasa Indonesia.</a:t>
            </a:r>
            <a:endParaRPr lang="en-US" sz="1600" dirty="0" err="1">
              <a:latin typeface="Arial" panose="020B0604020202020204" pitchFamily="34" charset="0"/>
              <a:cs typeface="Arial" panose="020B0604020202020204" pitchFamily="34" charset="0"/>
            </a:endParaRPr>
          </a:p>
        </p:txBody>
      </p:sp>
      <p:sp>
        <p:nvSpPr>
          <p:cNvPr id="5" name="Subtitle 3"/>
          <p:cNvSpPr>
            <a:spLocks noGrp="1"/>
          </p:cNvSpPr>
          <p:nvPr/>
        </p:nvSpPr>
        <p:spPr>
          <a:xfrm>
            <a:off x="1273175" y="402844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7. PIMPINAN RAPAT</a:t>
            </a:r>
            <a:endParaRPr lang="en-US" sz="2200" b="1" dirty="0" err="1">
              <a:latin typeface="Arial" panose="020B0604020202020204" pitchFamily="34" charset="0"/>
              <a:cs typeface="Arial" panose="020B0604020202020204" pitchFamily="34" charset="0"/>
            </a:endParaRPr>
          </a:p>
        </p:txBody>
      </p:sp>
      <p:sp>
        <p:nvSpPr>
          <p:cNvPr id="6" name="Subtitle 3"/>
          <p:cNvSpPr>
            <a:spLocks noGrp="1"/>
          </p:cNvSpPr>
          <p:nvPr/>
        </p:nvSpPr>
        <p:spPr>
          <a:xfrm>
            <a:off x="1580515" y="4385945"/>
            <a:ext cx="9385300" cy="1339850"/>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Rapat dipimpin oleh seorang Anggota Dewan Komisaris yang ditunjuk oleh Dewan Komisaris. Pimpinan Rapat berhak mengambil langkah-langkah yang dianggap perlu agar Rapat dapat berjalan dengan lancar dan tertib sehingga dapat memenuhi tujuannya. Pimpinan Rapat bertanggung jawab atas kelancaran jalannya rapat.</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241425" y="167513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8. KUORUM KEHADIRAN RAPAT</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548765" y="2159635"/>
            <a:ext cx="9385300" cy="156210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Sesuai ketentuan pasal 26 ayat (1) huruf (a) Peraturan Otoritas Jasa Keuangan No 32/POJK.04/2014 tentang  Rencana  dan  Penyelenggaraan  RUPS Perusahaan Terbuka,  Rapat  dapat  dilangsungkan apabila dihadiri oleh pemegang Saham yang telah mewakili lebih dari ½ (satu per dua) bagian dari jumlah seluruh Saham dengan hak suara yang sah yang telah dikeluarkan perseroan, kecuali apabila ditentukan lain dalam Anggaran Dasar ini dan Peraturan Perundangan yang berlaku.</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241425" y="1327397"/>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latin typeface="Arial" panose="020B0604020202020204" pitchFamily="34" charset="0"/>
                <a:cs typeface="Arial" panose="020B0604020202020204" pitchFamily="34" charset="0"/>
              </a:rPr>
              <a:t>9. TANYA JAWAB</a:t>
            </a:r>
            <a:endParaRPr lang="en-US" sz="2200" b="1" dirty="0" err="1">
              <a:latin typeface="Arial" panose="020B0604020202020204" pitchFamily="34" charset="0"/>
              <a:cs typeface="Arial" panose="020B0604020202020204" pitchFamily="34" charset="0"/>
            </a:endParaRPr>
          </a:p>
        </p:txBody>
      </p:sp>
      <p:sp>
        <p:nvSpPr>
          <p:cNvPr id="18" name="Subtitle 3"/>
          <p:cNvSpPr>
            <a:spLocks noGrp="1"/>
          </p:cNvSpPr>
          <p:nvPr/>
        </p:nvSpPr>
        <p:spPr>
          <a:xfrm>
            <a:off x="1548765" y="1811901"/>
            <a:ext cx="9385300" cy="4215412"/>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Dalam setiap pembahasan mata acara Rapat, Pimpinan Rapat akan memberikan kesempatan kepada Para Pemegang Saham atau Kuasanya untuk mengajukan pertanyaan dan atau pendapatnya sebelum diadakan pemungutan suara dan setelah pembahasan setiap mata acara Rapat.</a:t>
            </a:r>
            <a:endParaRPr lang="en-US" sz="1600" dirty="0" err="1">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tabLst>
                <a:tab pos="1371600" algn="l"/>
              </a:tabLst>
            </a:pPr>
            <a:r>
              <a:rPr lang="en-US" sz="1600" dirty="0" err="1">
                <a:latin typeface="Arial" panose="020B0604020202020204" pitchFamily="34" charset="0"/>
                <a:cs typeface="Arial" panose="020B0604020202020204" pitchFamily="34" charset="0"/>
              </a:rPr>
              <a:t>Prosedur yang akan ditempuh :</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1200"/>
              </a:spcBef>
              <a:spcAft>
                <a:spcPts val="0"/>
              </a:spcAft>
              <a:buFont typeface="+mj-lt"/>
              <a:buAutoNum type="alphaLcPeriod"/>
              <a:tabLst>
                <a:tab pos="1371600" algn="l"/>
              </a:tabLst>
            </a:pPr>
            <a:r>
              <a:rPr lang="en-US" sz="1600" dirty="0" err="1">
                <a:latin typeface="Arial" panose="020B0604020202020204" pitchFamily="34" charset="0"/>
                <a:cs typeface="Arial" panose="020B0604020202020204" pitchFamily="34" charset="0"/>
              </a:rPr>
              <a:t>Pimpinan Rapat akan memberikan kesempatan kepada Para Pemegang Saham atau kuasanya oleh untuk bertanya atau menyatakan pendapat. Pada setiap sesi Tanya jawab akan dibuka 3 (tiga) pertanyaan.  Dengan mempertimbangkan pertanyaan-pertanyaan yang telah diajukan, Pemimpin rapat dapat membatasi jumlah pertanyaan.</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1200"/>
              </a:spcBef>
              <a:spcAft>
                <a:spcPts val="0"/>
              </a:spcAft>
              <a:buFont typeface="+mj-lt"/>
              <a:buAutoNum type="alphaLcPeriod"/>
              <a:tabLst>
                <a:tab pos="1371600" algn="l"/>
              </a:tabLst>
            </a:pPr>
            <a:r>
              <a:rPr lang="en-US" sz="1600" dirty="0" err="1">
                <a:latin typeface="Arial" panose="020B0604020202020204" pitchFamily="34" charset="0"/>
                <a:cs typeface="Arial" panose="020B0604020202020204" pitchFamily="34" charset="0"/>
              </a:rPr>
              <a:t>Hanya pemegang Saham dan kuasanya yang sah yang berhak mengajukan pertanyaan dan atau menyatakan pendapat.</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1200"/>
              </a:spcBef>
              <a:spcAft>
                <a:spcPts val="0"/>
              </a:spcAft>
              <a:buFont typeface="+mj-lt"/>
              <a:buAutoNum type="alphaLcPeriod"/>
              <a:tabLst>
                <a:tab pos="1371600" algn="l"/>
              </a:tabLst>
            </a:pPr>
            <a:r>
              <a:rPr lang="en-US" sz="1600" dirty="0">
                <a:latin typeface="Arial" panose="020B0604020202020204" pitchFamily="34" charset="0"/>
                <a:cs typeface="Arial" panose="020B0604020202020204" pitchFamily="34" charset="0"/>
              </a:rPr>
              <a:t>Para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ingin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mengajukan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pertanyaan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menyatakan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pendapat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diminta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untuk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mengangkat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tangan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terlebih</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dahulu</a:t>
            </a:r>
            <a:r>
              <a:rPr lang="en-US" sz="1600" dirty="0" smtClean="0">
                <a:solidFill>
                  <a:schemeClr val="tx1"/>
                </a:solidFill>
                <a:latin typeface="Arial" panose="020B0604020202020204" pitchFamily="34" charset="0"/>
                <a:cs typeface="Arial" panose="020B0604020202020204" pitchFamily="34" charset="0"/>
              </a:rPr>
              <a:t> </a:t>
            </a:r>
            <a:r>
              <a:rPr lang="en-US" sz="1600" dirty="0" err="1" smtClean="0">
                <a:solidFill>
                  <a:schemeClr val="tx1"/>
                </a:solidFill>
                <a:latin typeface="Arial" panose="020B0604020202020204" pitchFamily="34" charset="0"/>
                <a:cs typeface="Arial" panose="020B0604020202020204" pitchFamily="34" charset="0"/>
              </a:rPr>
              <a:t>dan menyerahkan formulir pertanyaan</a:t>
            </a:r>
            <a:r>
              <a:rPr lang="en-US"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p>
            <a:pPr algn="just" defTabSz="914400" fontAlgn="auto">
              <a:lnSpc>
                <a:spcPct val="115000"/>
              </a:lnSpc>
              <a:spcBef>
                <a:spcPts val="0"/>
              </a:spcBef>
              <a:spcAft>
                <a:spcPts val="0"/>
              </a:spcAft>
              <a:buFont typeface="+mj-lt"/>
              <a:tabLst>
                <a:tab pos="1371600" algn="l"/>
              </a:tabLst>
            </a:pPr>
            <a:endParaRPr lang="en-US" sz="1600" dirty="0">
              <a:solidFill>
                <a:schemeClr val="tx1"/>
              </a:solidFill>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65780" y="754380"/>
            <a:ext cx="6060440" cy="434340"/>
          </a:xfrm>
        </p:spPr>
        <p:txBody>
          <a:bodyPr>
            <a:noAutofit/>
          </a:bodyPr>
          <a:lstStyle/>
          <a:p>
            <a:pPr algn="ctr" fontAlgn="auto">
              <a:lnSpc>
                <a:spcPct val="100000"/>
              </a:lnSpc>
              <a:spcBef>
                <a:spcPts val="0"/>
              </a:spcBef>
            </a:pPr>
            <a:r>
              <a:rPr lang="en-US" sz="2200" b="1" dirty="0" err="1">
                <a:latin typeface="Arial" panose="020B0604020202020204" pitchFamily="34" charset="0"/>
                <a:cs typeface="Arial" panose="020B0604020202020204" pitchFamily="34" charset="0"/>
              </a:rPr>
              <a:t>TATA TERTIB &amp; PROSEDUR RUPST</a:t>
            </a:r>
            <a:endParaRPr lang="en-US" sz="2200" b="1" dirty="0" err="1">
              <a:latin typeface="Arial" panose="020B0604020202020204" pitchFamily="34" charset="0"/>
              <a:cs typeface="Arial" panose="020B0604020202020204" pitchFamily="34" charset="0"/>
            </a:endParaRPr>
          </a:p>
        </p:txBody>
      </p:sp>
      <p:sp>
        <p:nvSpPr>
          <p:cNvPr id="17" name="Subtitle 3"/>
          <p:cNvSpPr>
            <a:spLocks noGrp="1"/>
          </p:cNvSpPr>
          <p:nvPr/>
        </p:nvSpPr>
        <p:spPr>
          <a:xfrm>
            <a:off x="1241425" y="1675130"/>
            <a:ext cx="6060440" cy="434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Bef>
                <a:spcPts val="0"/>
              </a:spcBef>
            </a:pPr>
            <a:r>
              <a:rPr lang="en-US" sz="2200" b="1" dirty="0" err="1">
                <a:solidFill>
                  <a:schemeClr val="bg2">
                    <a:lumMod val="75000"/>
                  </a:schemeClr>
                </a:solidFill>
                <a:latin typeface="Arial" panose="020B0604020202020204" pitchFamily="34" charset="0"/>
                <a:cs typeface="Arial" panose="020B0604020202020204" pitchFamily="34" charset="0"/>
              </a:rPr>
              <a:t>9. TANYA JAWAB</a:t>
            </a:r>
            <a:endParaRPr lang="en-US" sz="2200" b="1" dirty="0" err="1">
              <a:solidFill>
                <a:schemeClr val="bg2">
                  <a:lumMod val="75000"/>
                </a:schemeClr>
              </a:solidFill>
              <a:latin typeface="Arial" panose="020B0604020202020204" pitchFamily="34" charset="0"/>
              <a:cs typeface="Arial" panose="020B0604020202020204" pitchFamily="34" charset="0"/>
            </a:endParaRPr>
          </a:p>
        </p:txBody>
      </p:sp>
      <p:sp>
        <p:nvSpPr>
          <p:cNvPr id="18" name="Subtitle 3"/>
          <p:cNvSpPr>
            <a:spLocks noGrp="1"/>
          </p:cNvSpPr>
          <p:nvPr/>
        </p:nvSpPr>
        <p:spPr>
          <a:xfrm>
            <a:off x="1548765" y="2159635"/>
            <a:ext cx="9385300" cy="2798731"/>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defTabSz="914400" fontAlgn="auto">
              <a:lnSpc>
                <a:spcPct val="115000"/>
              </a:lnSpc>
              <a:spcBef>
                <a:spcPts val="1200"/>
              </a:spcBef>
              <a:spcAft>
                <a:spcPts val="0"/>
              </a:spcAft>
              <a:buFont typeface="+mj-lt"/>
              <a:buAutoNum type="alphaLcPeriod" startAt="4"/>
              <a:tabLst>
                <a:tab pos="1371600" algn="l"/>
              </a:tabLst>
            </a:pPr>
            <a:r>
              <a:rPr lang="en-US" sz="1600" dirty="0" err="1">
                <a:latin typeface="Arial" panose="020B0604020202020204" pitchFamily="34" charset="0"/>
                <a:cs typeface="Arial" panose="020B0604020202020204" pitchFamily="34" charset="0"/>
              </a:rPr>
              <a:t>Setiap</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pertanyaan</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pendapat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usulan</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diajukan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oleh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Pemegang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harus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memenuhi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syarat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bahwa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menurut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pendapat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Pimpinan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tersebut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berhubungan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langsung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mata</a:t>
            </a:r>
            <a:r>
              <a:rPr lang="en-US" sz="1600" dirty="0">
                <a:latin typeface="Arial" panose="020B0604020202020204" pitchFamily="34" charset="0"/>
                <a:cs typeface="Arial" panose="020B0604020202020204" pitchFamily="34" charset="0"/>
              </a:rPr>
              <a:t> acara </a:t>
            </a:r>
            <a:r>
              <a:rPr lang="en-US" sz="1600" dirty="0" err="1">
                <a:latin typeface="Arial" panose="020B0604020202020204" pitchFamily="34" charset="0"/>
                <a:cs typeface="Arial" panose="020B0604020202020204" pitchFamily="34" charset="0"/>
              </a:rPr>
              <a:t>rapat</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sedang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dibicarakan</a:t>
            </a:r>
            <a:r>
              <a:rPr 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342900" indent="-342900" algn="just" defTabSz="914400" fontAlgn="auto">
              <a:lnSpc>
                <a:spcPct val="115000"/>
              </a:lnSpc>
              <a:spcBef>
                <a:spcPts val="1200"/>
              </a:spcBef>
              <a:spcAft>
                <a:spcPts val="0"/>
              </a:spcAft>
              <a:buFont typeface="+mj-lt"/>
              <a:buAutoNum type="alphaLcPeriod" startAt="4"/>
              <a:tabLst>
                <a:tab pos="1371600" algn="l"/>
              </a:tabLst>
            </a:pPr>
            <a:r>
              <a:rPr lang="en-US" sz="1600" dirty="0" err="1">
                <a:latin typeface="Arial" panose="020B0604020202020204" pitchFamily="34" charset="0"/>
                <a:cs typeface="Arial" panose="020B0604020202020204" pitchFamily="34" charset="0"/>
              </a:rPr>
              <a:t>Pimpinan  Rapat  akan menjawab pertanyaan tersebut satu persatu, bilamana diperlukan pimpinan rapat mempersilahkan anggota Direksi atau Dewan Komisaris atau lembaga dan atau profesi penunjang untuk menjawab atau menanggapi pertanyaan tersebut.</a:t>
            </a:r>
            <a:endParaRPr lang="en-US" sz="1600" dirty="0" err="1">
              <a:latin typeface="Arial" panose="020B0604020202020204" pitchFamily="34" charset="0"/>
              <a:cs typeface="Arial" panose="020B0604020202020204" pitchFamily="34" charset="0"/>
            </a:endParaRPr>
          </a:p>
          <a:p>
            <a:pPr marL="342900" indent="-342900" algn="just" defTabSz="914400" fontAlgn="auto">
              <a:lnSpc>
                <a:spcPct val="115000"/>
              </a:lnSpc>
              <a:spcBef>
                <a:spcPts val="1200"/>
              </a:spcBef>
              <a:spcAft>
                <a:spcPts val="0"/>
              </a:spcAft>
              <a:buFont typeface="+mj-lt"/>
              <a:buAutoNum type="alphaLcPeriod" startAt="4"/>
              <a:tabLst>
                <a:tab pos="1371600" algn="l"/>
              </a:tabLst>
            </a:pPr>
            <a:r>
              <a:rPr lang="en-US" sz="1600" dirty="0" err="1">
                <a:latin typeface="Arial" panose="020B0604020202020204" pitchFamily="34" charset="0"/>
                <a:cs typeface="Arial" panose="020B0604020202020204" pitchFamily="34" charset="0"/>
              </a:rPr>
              <a:t>Setelah pertanyaan dijawab atau ditanggapi akan dilakukan pemungutan suara, hanya Pemegang Saham atau kuasanya yang sah untuk mengeluarkan suara.</a:t>
            </a:r>
            <a:endParaRPr lang="en-US" sz="1600" dirty="0" err="1">
              <a:latin typeface="Arial" panose="020B0604020202020204" pitchFamily="34" charset="0"/>
              <a:cs typeface="Arial" panose="020B0604020202020204" pitchFamily="34" charset="0"/>
            </a:endParaRPr>
          </a:p>
        </p:txBody>
      </p:sp>
      <p:pic>
        <p:nvPicPr>
          <p:cNvPr id="12" name="Picture 11" descr="logo jastan (80x25mm)"/>
          <p:cNvPicPr>
            <a:picLocks noChangeAspect="1"/>
          </p:cNvPicPr>
          <p:nvPr/>
        </p:nvPicPr>
        <p:blipFill>
          <a:blip r:embed="rId2"/>
          <a:stretch>
            <a:fillRect/>
          </a:stretch>
        </p:blipFill>
        <p:spPr>
          <a:xfrm>
            <a:off x="9728835" y="681355"/>
            <a:ext cx="1827530" cy="4991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13400</Words>
  <Application>WPS Presentation</Application>
  <PresentationFormat>Custom</PresentationFormat>
  <Paragraphs>221</Paragraphs>
  <Slides>20</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SimSun</vt:lpstr>
      <vt:lpstr>Wingdings</vt:lpstr>
      <vt:lpstr>Microsoft YaHei</vt:lpstr>
      <vt:lpstr>Arial Unicode MS</vt:lpstr>
      <vt:lpstr>Calibri Light</vt:lpstr>
      <vt:lpstr>Calibri</vt:lpstr>
      <vt:lpstr>Segoe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dirkeu</dc:creator>
  <cp:lastModifiedBy>kamal</cp:lastModifiedBy>
  <cp:revision>163</cp:revision>
  <cp:lastPrinted>2020-08-05T09:56:00Z</cp:lastPrinted>
  <dcterms:created xsi:type="dcterms:W3CDTF">2020-07-09T07:47:00Z</dcterms:created>
  <dcterms:modified xsi:type="dcterms:W3CDTF">2020-08-10T01:02:42Z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